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1"/>
  </p:notesMasterIdLst>
  <p:sldIdLst>
    <p:sldId id="261" r:id="rId2"/>
    <p:sldId id="993" r:id="rId3"/>
    <p:sldId id="979" r:id="rId4"/>
    <p:sldId id="994" r:id="rId5"/>
    <p:sldId id="1006" r:id="rId6"/>
    <p:sldId id="996" r:id="rId7"/>
    <p:sldId id="271" r:id="rId8"/>
    <p:sldId id="276" r:id="rId9"/>
    <p:sldId id="281" r:id="rId10"/>
    <p:sldId id="338" r:id="rId11"/>
    <p:sldId id="337" r:id="rId12"/>
    <p:sldId id="998" r:id="rId13"/>
    <p:sldId id="999" r:id="rId14"/>
    <p:sldId id="291" r:id="rId15"/>
    <p:sldId id="984" r:id="rId16"/>
    <p:sldId id="985" r:id="rId17"/>
    <p:sldId id="341" r:id="rId18"/>
    <p:sldId id="333" r:id="rId19"/>
    <p:sldId id="986" r:id="rId20"/>
    <p:sldId id="310" r:id="rId21"/>
    <p:sldId id="1001" r:id="rId22"/>
    <p:sldId id="1003" r:id="rId23"/>
    <p:sldId id="1004" r:id="rId24"/>
    <p:sldId id="1002" r:id="rId25"/>
    <p:sldId id="1007" r:id="rId26"/>
    <p:sldId id="1015" r:id="rId27"/>
    <p:sldId id="1010" r:id="rId28"/>
    <p:sldId id="1019" r:id="rId29"/>
    <p:sldId id="1016" r:id="rId30"/>
    <p:sldId id="1017" r:id="rId31"/>
    <p:sldId id="1018" r:id="rId32"/>
    <p:sldId id="988" r:id="rId33"/>
    <p:sldId id="1005" r:id="rId34"/>
    <p:sldId id="989" r:id="rId35"/>
    <p:sldId id="1012" r:id="rId36"/>
    <p:sldId id="1013" r:id="rId37"/>
    <p:sldId id="1014" r:id="rId38"/>
    <p:sldId id="997" r:id="rId39"/>
    <p:sldId id="257" r:id="rId40"/>
  </p:sldIdLst>
  <p:sldSz cx="12192000" cy="6858000"/>
  <p:notesSz cx="7104063" cy="10234613"/>
  <p:embeddedFontLst>
    <p:embeddedFont>
      <p:font typeface="Calibri" panose="020F0502020204030204" pitchFamily="34" charset="0"/>
      <p:regular r:id="rId42"/>
      <p:bold r:id="rId43"/>
      <p:italic r:id="rId44"/>
      <p:boldItalic r:id="rId45"/>
    </p:embeddedFont>
    <p:embeddedFont>
      <p:font typeface="Trebuchet MS" panose="020B060302020202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anor Eyre" initials="EE" lastIdx="3" clrIdx="0">
    <p:extLst>
      <p:ext uri="{19B8F6BF-5375-455C-9EA6-DF929625EA0E}">
        <p15:presenceInfo xmlns:p15="http://schemas.microsoft.com/office/powerpoint/2012/main" userId="S::eeyre@engineeringuk.com::d1df72ff-8df4-44f7-9433-a10603e2e25d" providerId="AD"/>
      </p:ext>
    </p:extLst>
  </p:cmAuthor>
  <p:cmAuthor id="2" name="Emma Kennedy" initials="EK" lastIdx="56" clrIdx="1">
    <p:extLst>
      <p:ext uri="{19B8F6BF-5375-455C-9EA6-DF929625EA0E}">
        <p15:presenceInfo xmlns:p15="http://schemas.microsoft.com/office/powerpoint/2012/main" userId="S::EKennedy@engineeringuk.com::005841aa-1f7d-4791-8355-d14cb270207b" providerId="AD"/>
      </p:ext>
    </p:extLst>
  </p:cmAuthor>
  <p:cmAuthor id="3" name="Tamzin Caffrey" initials="TC" lastIdx="5" clrIdx="2">
    <p:extLst>
      <p:ext uri="{19B8F6BF-5375-455C-9EA6-DF929625EA0E}">
        <p15:presenceInfo xmlns:p15="http://schemas.microsoft.com/office/powerpoint/2012/main" userId="S::tcaffrey@engineeringuk.com::95e9644e-817d-4a3e-9bb5-b620cb911ee9" providerId="AD"/>
      </p:ext>
    </p:extLst>
  </p:cmAuthor>
  <p:cmAuthor id="4" name="Brian Edwards" initials="BE" lastIdx="6" clrIdx="3">
    <p:extLst>
      <p:ext uri="{19B8F6BF-5375-455C-9EA6-DF929625EA0E}">
        <p15:presenceInfo xmlns:p15="http://schemas.microsoft.com/office/powerpoint/2012/main" userId="S::BEdwards@engineeringuk.com::60e61132-69ef-4838-8263-9d2711eb1b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1D57"/>
    <a:srgbClr val="FF0080"/>
    <a:srgbClr val="00A773"/>
    <a:srgbClr val="644B78"/>
    <a:srgbClr val="D81820"/>
    <a:srgbClr val="E7A521"/>
    <a:srgbClr val="F39404"/>
    <a:srgbClr val="6C5F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5526" autoAdjust="0"/>
  </p:normalViewPr>
  <p:slideViewPr>
    <p:cSldViewPr snapToGrid="0">
      <p:cViewPr varScale="1">
        <p:scale>
          <a:sx n="70" d="100"/>
          <a:sy n="70" d="100"/>
        </p:scale>
        <p:origin x="269" y="48"/>
      </p:cViewPr>
      <p:guideLst/>
    </p:cSldViewPr>
  </p:slideViewPr>
  <p:outlineViewPr>
    <p:cViewPr>
      <p:scale>
        <a:sx n="33" d="100"/>
        <a:sy n="33" d="100"/>
      </p:scale>
      <p:origin x="0" y="-92208"/>
    </p:cViewPr>
  </p:outlin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atin typeface="Trebuchet MS" panose="020B0603020202020204" pitchFamily="34" charset="0"/>
              </a:defRPr>
            </a:lvl1pPr>
          </a:lstStyle>
          <a:p>
            <a:endParaRPr lang="en-GB" dirty="0"/>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atin typeface="Trebuchet MS" panose="020B0603020202020204" pitchFamily="34" charset="0"/>
              </a:defRPr>
            </a:lvl1pPr>
          </a:lstStyle>
          <a:p>
            <a:fld id="{D7E18C02-325E-428B-B88C-8CE7B6874733}" type="datetimeFigureOut">
              <a:rPr lang="en-GB" smtClean="0"/>
              <a:pPr/>
              <a:t>02/03/2021</a:t>
            </a:fld>
            <a:endParaRPr lang="en-GB" dirty="0"/>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dirty="0"/>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atin typeface="Trebuchet MS" panose="020B0603020202020204" pitchFamily="34" charset="0"/>
              </a:defRPr>
            </a:lvl1pPr>
          </a:lstStyle>
          <a:p>
            <a:endParaRPr lang="en-GB" dirty="0"/>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atin typeface="Trebuchet MS" panose="020B0603020202020204" pitchFamily="34" charset="0"/>
              </a:defRPr>
            </a:lvl1pPr>
          </a:lstStyle>
          <a:p>
            <a:fld id="{D8AF69E2-2352-4D90-91D6-8FC512C3470A}" type="slidenum">
              <a:rPr lang="en-GB" smtClean="0"/>
              <a:pPr/>
              <a:t>‹#›</a:t>
            </a:fld>
            <a:endParaRPr lang="en-GB" dirty="0"/>
          </a:p>
        </p:txBody>
      </p:sp>
    </p:spTree>
    <p:extLst>
      <p:ext uri="{BB962C8B-B14F-4D97-AF65-F5344CB8AC3E}">
        <p14:creationId xmlns:p14="http://schemas.microsoft.com/office/powerpoint/2010/main" val="233576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anose="020B0603020202020204" pitchFamily="34" charset="0"/>
        <a:ea typeface="+mn-ea"/>
        <a:cs typeface="+mn-cs"/>
      </a:defRPr>
    </a:lvl1pPr>
    <a:lvl2pPr marL="457200" algn="l" defTabSz="914400" rtl="0" eaLnBrk="1" latinLnBrk="0" hangingPunct="1">
      <a:defRPr sz="1200" kern="1200">
        <a:solidFill>
          <a:schemeClr val="tx1"/>
        </a:solidFill>
        <a:latin typeface="Trebuchet MS" panose="020B0603020202020204" pitchFamily="34" charset="0"/>
        <a:ea typeface="+mn-ea"/>
        <a:cs typeface="+mn-cs"/>
      </a:defRPr>
    </a:lvl2pPr>
    <a:lvl3pPr marL="914400" algn="l" defTabSz="914400" rtl="0" eaLnBrk="1" latinLnBrk="0" hangingPunct="1">
      <a:defRPr sz="1200" kern="1200">
        <a:solidFill>
          <a:schemeClr val="tx1"/>
        </a:solidFill>
        <a:latin typeface="Trebuchet MS" panose="020B0603020202020204" pitchFamily="34" charset="0"/>
        <a:ea typeface="+mn-ea"/>
        <a:cs typeface="+mn-cs"/>
      </a:defRPr>
    </a:lvl3pPr>
    <a:lvl4pPr marL="1371600" algn="l" defTabSz="914400" rtl="0" eaLnBrk="1" latinLnBrk="0" hangingPunct="1">
      <a:defRPr sz="1200" kern="1200">
        <a:solidFill>
          <a:schemeClr val="tx1"/>
        </a:solidFill>
        <a:latin typeface="Trebuchet MS" panose="020B0603020202020204" pitchFamily="34" charset="0"/>
        <a:ea typeface="+mn-ea"/>
        <a:cs typeface="+mn-cs"/>
      </a:defRPr>
    </a:lvl4pPr>
    <a:lvl5pPr marL="1828800" algn="l" defTabSz="914400" rtl="0" eaLnBrk="1" latinLnBrk="0" hangingPunct="1">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1</a:t>
            </a:fld>
            <a:endParaRPr lang="en-GB" dirty="0"/>
          </a:p>
        </p:txBody>
      </p:sp>
    </p:spTree>
    <p:extLst>
      <p:ext uri="{BB962C8B-B14F-4D97-AF65-F5344CB8AC3E}">
        <p14:creationId xmlns:p14="http://schemas.microsoft.com/office/powerpoint/2010/main" val="292964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10</a:t>
            </a:fld>
            <a:endParaRPr lang="en-GB"/>
          </a:p>
        </p:txBody>
      </p:sp>
    </p:spTree>
    <p:extLst>
      <p:ext uri="{BB962C8B-B14F-4D97-AF65-F5344CB8AC3E}">
        <p14:creationId xmlns:p14="http://schemas.microsoft.com/office/powerpoint/2010/main" val="945867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11</a:t>
            </a:fld>
            <a:endParaRPr lang="en-GB"/>
          </a:p>
        </p:txBody>
      </p:sp>
    </p:spTree>
    <p:extLst>
      <p:ext uri="{BB962C8B-B14F-4D97-AF65-F5344CB8AC3E}">
        <p14:creationId xmlns:p14="http://schemas.microsoft.com/office/powerpoint/2010/main" val="329189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12</a:t>
            </a:fld>
            <a:endParaRPr lang="en-GB"/>
          </a:p>
        </p:txBody>
      </p:sp>
    </p:spTree>
    <p:extLst>
      <p:ext uri="{BB962C8B-B14F-4D97-AF65-F5344CB8AC3E}">
        <p14:creationId xmlns:p14="http://schemas.microsoft.com/office/powerpoint/2010/main" val="3063203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13</a:t>
            </a:fld>
            <a:endParaRPr lang="en-GB"/>
          </a:p>
        </p:txBody>
      </p:sp>
    </p:spTree>
    <p:extLst>
      <p:ext uri="{BB962C8B-B14F-4D97-AF65-F5344CB8AC3E}">
        <p14:creationId xmlns:p14="http://schemas.microsoft.com/office/powerpoint/2010/main" val="261089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14</a:t>
            </a:fld>
            <a:endParaRPr lang="en-GB"/>
          </a:p>
        </p:txBody>
      </p:sp>
    </p:spTree>
    <p:extLst>
      <p:ext uri="{BB962C8B-B14F-4D97-AF65-F5344CB8AC3E}">
        <p14:creationId xmlns:p14="http://schemas.microsoft.com/office/powerpoint/2010/main" val="1154107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15</a:t>
            </a:fld>
            <a:endParaRPr lang="en-US" dirty="0"/>
          </a:p>
        </p:txBody>
      </p:sp>
    </p:spTree>
    <p:extLst>
      <p:ext uri="{BB962C8B-B14F-4D97-AF65-F5344CB8AC3E}">
        <p14:creationId xmlns:p14="http://schemas.microsoft.com/office/powerpoint/2010/main" val="1384517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16</a:t>
            </a:fld>
            <a:endParaRPr lang="en-GB"/>
          </a:p>
        </p:txBody>
      </p:sp>
    </p:spTree>
    <p:extLst>
      <p:ext uri="{BB962C8B-B14F-4D97-AF65-F5344CB8AC3E}">
        <p14:creationId xmlns:p14="http://schemas.microsoft.com/office/powerpoint/2010/main" val="3884103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17</a:t>
            </a:fld>
            <a:endParaRPr lang="en-GB"/>
          </a:p>
        </p:txBody>
      </p:sp>
    </p:spTree>
    <p:extLst>
      <p:ext uri="{BB962C8B-B14F-4D97-AF65-F5344CB8AC3E}">
        <p14:creationId xmlns:p14="http://schemas.microsoft.com/office/powerpoint/2010/main" val="1997562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18</a:t>
            </a:fld>
            <a:endParaRPr lang="en-GB"/>
          </a:p>
        </p:txBody>
      </p:sp>
    </p:spTree>
    <p:extLst>
      <p:ext uri="{BB962C8B-B14F-4D97-AF65-F5344CB8AC3E}">
        <p14:creationId xmlns:p14="http://schemas.microsoft.com/office/powerpoint/2010/main" val="212212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19</a:t>
            </a:fld>
            <a:endParaRPr lang="en-US" dirty="0"/>
          </a:p>
        </p:txBody>
      </p:sp>
    </p:spTree>
    <p:extLst>
      <p:ext uri="{BB962C8B-B14F-4D97-AF65-F5344CB8AC3E}">
        <p14:creationId xmlns:p14="http://schemas.microsoft.com/office/powerpoint/2010/main" val="385026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2</a:t>
            </a:fld>
            <a:endParaRPr lang="en-US" dirty="0"/>
          </a:p>
        </p:txBody>
      </p:sp>
    </p:spTree>
    <p:extLst>
      <p:ext uri="{BB962C8B-B14F-4D97-AF65-F5344CB8AC3E}">
        <p14:creationId xmlns:p14="http://schemas.microsoft.com/office/powerpoint/2010/main" val="362272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20</a:t>
            </a:fld>
            <a:endParaRPr lang="en-GB"/>
          </a:p>
        </p:txBody>
      </p:sp>
    </p:spTree>
    <p:extLst>
      <p:ext uri="{BB962C8B-B14F-4D97-AF65-F5344CB8AC3E}">
        <p14:creationId xmlns:p14="http://schemas.microsoft.com/office/powerpoint/2010/main" val="3990049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21</a:t>
            </a:fld>
            <a:endParaRPr lang="en-GB"/>
          </a:p>
        </p:txBody>
      </p:sp>
    </p:spTree>
    <p:extLst>
      <p:ext uri="{BB962C8B-B14F-4D97-AF65-F5344CB8AC3E}">
        <p14:creationId xmlns:p14="http://schemas.microsoft.com/office/powerpoint/2010/main" val="2858604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22</a:t>
            </a:fld>
            <a:endParaRPr lang="en-GB"/>
          </a:p>
        </p:txBody>
      </p:sp>
    </p:spTree>
    <p:extLst>
      <p:ext uri="{BB962C8B-B14F-4D97-AF65-F5344CB8AC3E}">
        <p14:creationId xmlns:p14="http://schemas.microsoft.com/office/powerpoint/2010/main" val="376797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23</a:t>
            </a:fld>
            <a:endParaRPr lang="en-GB"/>
          </a:p>
        </p:txBody>
      </p:sp>
    </p:spTree>
    <p:extLst>
      <p:ext uri="{BB962C8B-B14F-4D97-AF65-F5344CB8AC3E}">
        <p14:creationId xmlns:p14="http://schemas.microsoft.com/office/powerpoint/2010/main" val="1128514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24</a:t>
            </a:fld>
            <a:endParaRPr lang="en-GB"/>
          </a:p>
        </p:txBody>
      </p:sp>
    </p:spTree>
    <p:extLst>
      <p:ext uri="{BB962C8B-B14F-4D97-AF65-F5344CB8AC3E}">
        <p14:creationId xmlns:p14="http://schemas.microsoft.com/office/powerpoint/2010/main" val="1175615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25</a:t>
            </a:fld>
            <a:endParaRPr lang="en-GB"/>
          </a:p>
        </p:txBody>
      </p:sp>
    </p:spTree>
    <p:extLst>
      <p:ext uri="{BB962C8B-B14F-4D97-AF65-F5344CB8AC3E}">
        <p14:creationId xmlns:p14="http://schemas.microsoft.com/office/powerpoint/2010/main" val="1597392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26</a:t>
            </a:fld>
            <a:endParaRPr lang="en-GB"/>
          </a:p>
        </p:txBody>
      </p:sp>
    </p:spTree>
    <p:extLst>
      <p:ext uri="{BB962C8B-B14F-4D97-AF65-F5344CB8AC3E}">
        <p14:creationId xmlns:p14="http://schemas.microsoft.com/office/powerpoint/2010/main" val="19982526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27</a:t>
            </a:fld>
            <a:endParaRPr lang="en-GB"/>
          </a:p>
        </p:txBody>
      </p:sp>
    </p:spTree>
    <p:extLst>
      <p:ext uri="{BB962C8B-B14F-4D97-AF65-F5344CB8AC3E}">
        <p14:creationId xmlns:p14="http://schemas.microsoft.com/office/powerpoint/2010/main" val="3448854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28</a:t>
            </a:fld>
            <a:endParaRPr lang="en-GB"/>
          </a:p>
        </p:txBody>
      </p:sp>
    </p:spTree>
    <p:extLst>
      <p:ext uri="{BB962C8B-B14F-4D97-AF65-F5344CB8AC3E}">
        <p14:creationId xmlns:p14="http://schemas.microsoft.com/office/powerpoint/2010/main" val="1640223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29</a:t>
            </a:fld>
            <a:endParaRPr lang="en-GB"/>
          </a:p>
        </p:txBody>
      </p:sp>
    </p:spTree>
    <p:extLst>
      <p:ext uri="{BB962C8B-B14F-4D97-AF65-F5344CB8AC3E}">
        <p14:creationId xmlns:p14="http://schemas.microsoft.com/office/powerpoint/2010/main" val="3548055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a:t>
            </a:fld>
            <a:endParaRPr lang="en-US" dirty="0"/>
          </a:p>
        </p:txBody>
      </p:sp>
    </p:spTree>
    <p:extLst>
      <p:ext uri="{BB962C8B-B14F-4D97-AF65-F5344CB8AC3E}">
        <p14:creationId xmlns:p14="http://schemas.microsoft.com/office/powerpoint/2010/main" val="4088722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30</a:t>
            </a:fld>
            <a:endParaRPr lang="en-GB"/>
          </a:p>
        </p:txBody>
      </p:sp>
    </p:spTree>
    <p:extLst>
      <p:ext uri="{BB962C8B-B14F-4D97-AF65-F5344CB8AC3E}">
        <p14:creationId xmlns:p14="http://schemas.microsoft.com/office/powerpoint/2010/main" val="922813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31</a:t>
            </a:fld>
            <a:endParaRPr lang="en-GB"/>
          </a:p>
        </p:txBody>
      </p:sp>
    </p:spTree>
    <p:extLst>
      <p:ext uri="{BB962C8B-B14F-4D97-AF65-F5344CB8AC3E}">
        <p14:creationId xmlns:p14="http://schemas.microsoft.com/office/powerpoint/2010/main" val="1143302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32</a:t>
            </a:fld>
            <a:endParaRPr lang="en-US" dirty="0"/>
          </a:p>
        </p:txBody>
      </p:sp>
    </p:spTree>
    <p:extLst>
      <p:ext uri="{BB962C8B-B14F-4D97-AF65-F5344CB8AC3E}">
        <p14:creationId xmlns:p14="http://schemas.microsoft.com/office/powerpoint/2010/main" val="4240940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33</a:t>
            </a:fld>
            <a:endParaRPr lang="en-GB" dirty="0"/>
          </a:p>
        </p:txBody>
      </p:sp>
    </p:spTree>
    <p:extLst>
      <p:ext uri="{BB962C8B-B14F-4D97-AF65-F5344CB8AC3E}">
        <p14:creationId xmlns:p14="http://schemas.microsoft.com/office/powerpoint/2010/main" val="1804108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34</a:t>
            </a:fld>
            <a:endParaRPr lang="en-US" dirty="0"/>
          </a:p>
        </p:txBody>
      </p:sp>
    </p:spTree>
    <p:extLst>
      <p:ext uri="{BB962C8B-B14F-4D97-AF65-F5344CB8AC3E}">
        <p14:creationId xmlns:p14="http://schemas.microsoft.com/office/powerpoint/2010/main" val="2745944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35</a:t>
            </a:fld>
            <a:endParaRPr lang="en-US" dirty="0"/>
          </a:p>
        </p:txBody>
      </p:sp>
    </p:spTree>
    <p:extLst>
      <p:ext uri="{BB962C8B-B14F-4D97-AF65-F5344CB8AC3E}">
        <p14:creationId xmlns:p14="http://schemas.microsoft.com/office/powerpoint/2010/main" val="2162098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36</a:t>
            </a:fld>
            <a:endParaRPr lang="en-US" dirty="0"/>
          </a:p>
        </p:txBody>
      </p:sp>
    </p:spTree>
    <p:extLst>
      <p:ext uri="{BB962C8B-B14F-4D97-AF65-F5344CB8AC3E}">
        <p14:creationId xmlns:p14="http://schemas.microsoft.com/office/powerpoint/2010/main" val="3255046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37</a:t>
            </a:fld>
            <a:endParaRPr lang="en-US" dirty="0"/>
          </a:p>
        </p:txBody>
      </p:sp>
    </p:spTree>
    <p:extLst>
      <p:ext uri="{BB962C8B-B14F-4D97-AF65-F5344CB8AC3E}">
        <p14:creationId xmlns:p14="http://schemas.microsoft.com/office/powerpoint/2010/main" val="3951497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Tx/>
              <a:buChar char="-"/>
            </a:pPr>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38</a:t>
            </a:fld>
            <a:endParaRPr lang="en-US" dirty="0"/>
          </a:p>
        </p:txBody>
      </p:sp>
    </p:spTree>
    <p:extLst>
      <p:ext uri="{BB962C8B-B14F-4D97-AF65-F5344CB8AC3E}">
        <p14:creationId xmlns:p14="http://schemas.microsoft.com/office/powerpoint/2010/main" val="1888312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39</a:t>
            </a:fld>
            <a:endParaRPr lang="en-GB" dirty="0"/>
          </a:p>
        </p:txBody>
      </p:sp>
    </p:spTree>
    <p:extLst>
      <p:ext uri="{BB962C8B-B14F-4D97-AF65-F5344CB8AC3E}">
        <p14:creationId xmlns:p14="http://schemas.microsoft.com/office/powerpoint/2010/main" val="253928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4</a:t>
            </a:fld>
            <a:endParaRPr lang="en-US" dirty="0"/>
          </a:p>
        </p:txBody>
      </p:sp>
    </p:spTree>
    <p:extLst>
      <p:ext uri="{BB962C8B-B14F-4D97-AF65-F5344CB8AC3E}">
        <p14:creationId xmlns:p14="http://schemas.microsoft.com/office/powerpoint/2010/main" val="8304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AF69E2-2352-4D90-91D6-8FC512C3470A}" type="slidenum">
              <a:rPr lang="en-GB" smtClean="0"/>
              <a:pPr/>
              <a:t>5</a:t>
            </a:fld>
            <a:endParaRPr lang="en-GB" dirty="0"/>
          </a:p>
        </p:txBody>
      </p:sp>
    </p:spTree>
    <p:extLst>
      <p:ext uri="{BB962C8B-B14F-4D97-AF65-F5344CB8AC3E}">
        <p14:creationId xmlns:p14="http://schemas.microsoft.com/office/powerpoint/2010/main" val="371238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0" dirty="0"/>
          </a:p>
        </p:txBody>
      </p:sp>
      <p:sp>
        <p:nvSpPr>
          <p:cNvPr id="4" name="Slide Number Placeholder 3"/>
          <p:cNvSpPr>
            <a:spLocks noGrp="1"/>
          </p:cNvSpPr>
          <p:nvPr>
            <p:ph type="sldNum" sz="quarter" idx="5"/>
          </p:nvPr>
        </p:nvSpPr>
        <p:spPr/>
        <p:txBody>
          <a:bodyPr/>
          <a:lstStyle/>
          <a:p>
            <a:fld id="{0FB6CB8D-BF33-8B42-9794-BBEDD3F79F96}" type="slidenum">
              <a:rPr lang="en-US" smtClean="0"/>
              <a:t>6</a:t>
            </a:fld>
            <a:endParaRPr lang="en-US" dirty="0"/>
          </a:p>
        </p:txBody>
      </p:sp>
    </p:spTree>
    <p:extLst>
      <p:ext uri="{BB962C8B-B14F-4D97-AF65-F5344CB8AC3E}">
        <p14:creationId xmlns:p14="http://schemas.microsoft.com/office/powerpoint/2010/main" val="244586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7</a:t>
            </a:fld>
            <a:endParaRPr lang="en-GB"/>
          </a:p>
        </p:txBody>
      </p:sp>
    </p:spTree>
    <p:extLst>
      <p:ext uri="{BB962C8B-B14F-4D97-AF65-F5344CB8AC3E}">
        <p14:creationId xmlns:p14="http://schemas.microsoft.com/office/powerpoint/2010/main" val="192657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8</a:t>
            </a:fld>
            <a:endParaRPr lang="en-GB"/>
          </a:p>
        </p:txBody>
      </p:sp>
    </p:spTree>
    <p:extLst>
      <p:ext uri="{BB962C8B-B14F-4D97-AF65-F5344CB8AC3E}">
        <p14:creationId xmlns:p14="http://schemas.microsoft.com/office/powerpoint/2010/main" val="3634378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CB03EF-DECB-4874-9FE0-576C77B47480}" type="slidenum">
              <a:rPr lang="en-GB" smtClean="0"/>
              <a:t>9</a:t>
            </a:fld>
            <a:endParaRPr lang="en-GB"/>
          </a:p>
        </p:txBody>
      </p:sp>
    </p:spTree>
    <p:extLst>
      <p:ext uri="{BB962C8B-B14F-4D97-AF65-F5344CB8AC3E}">
        <p14:creationId xmlns:p14="http://schemas.microsoft.com/office/powerpoint/2010/main" val="379449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with speaker and usernam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EB70F6DA-5273-4B61-90F5-D02DE4F6B0B1}"/>
              </a:ext>
            </a:extLst>
          </p:cNvPr>
          <p:cNvSpPr>
            <a:spLocks noGrp="1"/>
          </p:cNvSpPr>
          <p:nvPr>
            <p:ph type="body" sz="quarter" idx="10" hasCustomPrompt="1"/>
          </p:nvPr>
        </p:nvSpPr>
        <p:spPr>
          <a:xfrm>
            <a:off x="411018" y="2287942"/>
            <a:ext cx="8034337" cy="760057"/>
          </a:xfrm>
          <a:prstGeom prst="rect">
            <a:avLst/>
          </a:prstGeom>
        </p:spPr>
        <p:txBody>
          <a:bodyPr>
            <a:normAutofit/>
          </a:bodyPr>
          <a:lstStyle>
            <a:lvl1pPr marL="0" indent="0">
              <a:buNone/>
              <a:defRPr sz="6000" b="1" spc="-150"/>
            </a:lvl1pPr>
          </a:lstStyle>
          <a:p>
            <a:pPr lvl="0"/>
            <a:r>
              <a:rPr lang="en-US" dirty="0"/>
              <a:t>Title text</a:t>
            </a:r>
            <a:endParaRPr lang="en-GB" dirty="0"/>
          </a:p>
        </p:txBody>
      </p:sp>
      <p:sp>
        <p:nvSpPr>
          <p:cNvPr id="17" name="Text Placeholder 16">
            <a:extLst>
              <a:ext uri="{FF2B5EF4-FFF2-40B4-BE49-F238E27FC236}">
                <a16:creationId xmlns:a16="http://schemas.microsoft.com/office/drawing/2014/main" id="{1FAF5D59-FA50-4A30-BA8A-B17DEAE034B8}"/>
              </a:ext>
            </a:extLst>
          </p:cNvPr>
          <p:cNvSpPr>
            <a:spLocks noGrp="1"/>
          </p:cNvSpPr>
          <p:nvPr>
            <p:ph type="body" sz="quarter" idx="11" hasCustomPrompt="1"/>
          </p:nvPr>
        </p:nvSpPr>
        <p:spPr>
          <a:xfrm>
            <a:off x="411163" y="3048000"/>
            <a:ext cx="8034337" cy="760413"/>
          </a:xfrm>
          <a:prstGeom prst="rect">
            <a:avLst/>
          </a:prstGeom>
        </p:spPr>
        <p:txBody>
          <a:bodyPr>
            <a:normAutofit/>
          </a:bodyPr>
          <a:lstStyle>
            <a:lvl1pPr marL="0" indent="0">
              <a:buNone/>
              <a:defRPr sz="4000" spc="-150">
                <a:solidFill>
                  <a:srgbClr val="00A773"/>
                </a:solidFill>
              </a:defRPr>
            </a:lvl1pPr>
          </a:lstStyle>
          <a:p>
            <a:pPr lvl="0"/>
            <a:r>
              <a:rPr lang="en-GB" dirty="0"/>
              <a:t>Speaker</a:t>
            </a:r>
          </a:p>
        </p:txBody>
      </p:sp>
      <p:sp>
        <p:nvSpPr>
          <p:cNvPr id="22" name="Text Placeholder 21">
            <a:extLst>
              <a:ext uri="{FF2B5EF4-FFF2-40B4-BE49-F238E27FC236}">
                <a16:creationId xmlns:a16="http://schemas.microsoft.com/office/drawing/2014/main" id="{4FE5C09E-FDC5-42C8-A6E4-619B55C7C3DD}"/>
              </a:ext>
            </a:extLst>
          </p:cNvPr>
          <p:cNvSpPr>
            <a:spLocks noGrp="1"/>
          </p:cNvSpPr>
          <p:nvPr>
            <p:ph type="body" sz="quarter" idx="12" hasCustomPrompt="1"/>
          </p:nvPr>
        </p:nvSpPr>
        <p:spPr>
          <a:xfrm>
            <a:off x="6329856" y="5793336"/>
            <a:ext cx="5493735" cy="584200"/>
          </a:xfrm>
          <a:prstGeom prst="rect">
            <a:avLst/>
          </a:prstGeom>
        </p:spPr>
        <p:txBody>
          <a:bodyPr/>
          <a:lstStyle>
            <a:lvl1pPr marL="0" indent="0" algn="r">
              <a:buNone/>
              <a:defRPr sz="2400" b="1">
                <a:solidFill>
                  <a:schemeClr val="bg1"/>
                </a:solidFill>
              </a:defRPr>
            </a:lvl1pPr>
          </a:lstStyle>
          <a:p>
            <a:pPr lvl="0"/>
            <a:r>
              <a:rPr lang="en-GB" dirty="0"/>
              <a:t>@username</a:t>
            </a:r>
          </a:p>
        </p:txBody>
      </p:sp>
    </p:spTree>
    <p:extLst>
      <p:ext uri="{BB962C8B-B14F-4D97-AF65-F5344CB8AC3E}">
        <p14:creationId xmlns:p14="http://schemas.microsoft.com/office/powerpoint/2010/main" val="165176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GUK bullet and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E180A1CF-48B1-4971-A30F-CC4DE66DB6D3}"/>
              </a:ext>
            </a:extLst>
          </p:cNvPr>
          <p:cNvSpPr>
            <a:spLocks noGrp="1"/>
          </p:cNvSpPr>
          <p:nvPr>
            <p:ph type="body" sz="quarter" idx="10" hasCustomPrompt="1"/>
          </p:nvPr>
        </p:nvSpPr>
        <p:spPr>
          <a:xfrm>
            <a:off x="458775" y="1231545"/>
            <a:ext cx="11233150" cy="342014"/>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4" name="Text Placeholder 17">
            <a:extLst>
              <a:ext uri="{FF2B5EF4-FFF2-40B4-BE49-F238E27FC236}">
                <a16:creationId xmlns:a16="http://schemas.microsoft.com/office/drawing/2014/main" id="{1D9FC46A-5952-4122-BED9-9B496C409124}"/>
              </a:ext>
            </a:extLst>
          </p:cNvPr>
          <p:cNvSpPr>
            <a:spLocks noGrp="1"/>
          </p:cNvSpPr>
          <p:nvPr>
            <p:ph type="body" sz="quarter" idx="11" hasCustomPrompt="1"/>
          </p:nvPr>
        </p:nvSpPr>
        <p:spPr>
          <a:xfrm>
            <a:off x="458775" y="2118049"/>
            <a:ext cx="11160125" cy="2425959"/>
          </a:xfrm>
          <a:prstGeom prst="rect">
            <a:avLst/>
          </a:prstGeom>
        </p:spPr>
        <p:txBody>
          <a:bodyPr numCol="1"/>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latin typeface="Trebuchet MS" panose="020B0603020202020204" pitchFamily="34" charset="0"/>
                <a:cs typeface="Calibri" panose="020F0502020204030204" pitchFamily="34" charset="0"/>
              </a:defRPr>
            </a:lvl1pPr>
          </a:lstStyle>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indent="-342900">
              <a:spcBef>
                <a:spcPts val="600"/>
              </a:spcBef>
              <a:buFont typeface="Arial" panose="020B0604020202020204" pitchFamily="34" charset="0"/>
              <a:buChar char="•"/>
            </a:pPr>
            <a:endParaRPr lang="en-GB" sz="2400" dirty="0"/>
          </a:p>
          <a:p>
            <a:pPr marL="12700">
              <a:spcBef>
                <a:spcPts val="600"/>
              </a:spcBef>
            </a:pPr>
            <a:endParaRPr lang="en-GB" sz="2400" b="1" spc="-150" dirty="0">
              <a:solidFill>
                <a:srgbClr val="0A2240"/>
              </a:solidFill>
              <a:latin typeface="Calibri"/>
              <a:cs typeface="Calibri"/>
            </a:endParaRPr>
          </a:p>
        </p:txBody>
      </p:sp>
      <p:sp>
        <p:nvSpPr>
          <p:cNvPr id="7" name="Title 4">
            <a:extLst>
              <a:ext uri="{FF2B5EF4-FFF2-40B4-BE49-F238E27FC236}">
                <a16:creationId xmlns:a16="http://schemas.microsoft.com/office/drawing/2014/main" id="{4ABB226D-63D8-4807-AA7C-B4DC9A98202C}"/>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11" name="Text Placeholder 4">
            <a:extLst>
              <a:ext uri="{FF2B5EF4-FFF2-40B4-BE49-F238E27FC236}">
                <a16:creationId xmlns:a16="http://schemas.microsoft.com/office/drawing/2014/main" id="{7B92CEC5-AFE3-4B49-96C9-BDACA2297E3B}"/>
              </a:ext>
            </a:extLst>
          </p:cNvPr>
          <p:cNvSpPr>
            <a:spLocks noGrp="1"/>
          </p:cNvSpPr>
          <p:nvPr>
            <p:ph type="body" sz="quarter" idx="4294967295" hasCustomPrompt="1"/>
          </p:nvPr>
        </p:nvSpPr>
        <p:spPr>
          <a:xfrm>
            <a:off x="6019800" y="5074660"/>
            <a:ext cx="5638800" cy="1463896"/>
          </a:xfrm>
          <a:prstGeom prst="rect">
            <a:avLst/>
          </a:prstGeom>
        </p:spPr>
        <p:txBody>
          <a:bodyPr/>
          <a:lstStyle>
            <a:lvl1pPr marL="0" indent="0">
              <a:buFontTx/>
              <a:buNone/>
              <a:defRPr>
                <a:solidFill>
                  <a:schemeClr val="bg1"/>
                </a:solidFill>
              </a:defRPr>
            </a:lvl1pPr>
          </a:lstStyle>
          <a:p>
            <a:pPr algn="r"/>
            <a:r>
              <a:rPr lang="en-GB" dirty="0">
                <a:solidFill>
                  <a:schemeClr val="bg1"/>
                </a:solidFill>
                <a:latin typeface="Trebuchet MS" panose="020B0603020202020204" pitchFamily="34" charset="0"/>
              </a:rPr>
              <a:t>Quote goes here</a:t>
            </a:r>
            <a:endParaRPr lang="en-GB" sz="18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84378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52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full line text no images">
    <p:spTree>
      <p:nvGrpSpPr>
        <p:cNvPr id="1" name=""/>
        <p:cNvGrpSpPr/>
        <p:nvPr/>
      </p:nvGrpSpPr>
      <p:grpSpPr>
        <a:xfrm>
          <a:off x="0" y="0"/>
          <a:ext cx="0" cy="0"/>
          <a:chOff x="0" y="0"/>
          <a:chExt cx="0" cy="0"/>
        </a:xfrm>
      </p:grpSpPr>
      <p:sp>
        <p:nvSpPr>
          <p:cNvPr id="4" name="object 6">
            <a:extLst>
              <a:ext uri="{FF2B5EF4-FFF2-40B4-BE49-F238E27FC236}">
                <a16:creationId xmlns:a16="http://schemas.microsoft.com/office/drawing/2014/main" id="{A914CD28-ACF6-D646-8C2C-9FB55CB063CB}"/>
              </a:ext>
            </a:extLst>
          </p:cNvPr>
          <p:cNvSpPr/>
          <p:nvPr userDrawn="1"/>
        </p:nvSpPr>
        <p:spPr>
          <a:xfrm>
            <a:off x="1154823" y="2022000"/>
            <a:ext cx="9428479" cy="0"/>
          </a:xfrm>
          <a:custGeom>
            <a:avLst/>
            <a:gdLst/>
            <a:ahLst/>
            <a:cxnLst/>
            <a:rect l="l" t="t" r="r" b="b"/>
            <a:pathLst>
              <a:path w="7071359">
                <a:moveTo>
                  <a:pt x="0" y="0"/>
                </a:moveTo>
                <a:lnTo>
                  <a:pt x="7070826" y="0"/>
                </a:lnTo>
              </a:path>
            </a:pathLst>
          </a:custGeom>
          <a:ln w="12700">
            <a:solidFill>
              <a:srgbClr val="0A2240"/>
            </a:solidFill>
            <a:prstDash val="dot"/>
          </a:ln>
        </p:spPr>
        <p:txBody>
          <a:bodyPr wrap="square" lIns="0" tIns="0" rIns="0" bIns="0" rtlCol="0"/>
          <a:lstStyle/>
          <a:p>
            <a:endParaRPr sz="1800" dirty="0"/>
          </a:p>
        </p:txBody>
      </p:sp>
      <p:sp>
        <p:nvSpPr>
          <p:cNvPr id="5" name="object 7">
            <a:extLst>
              <a:ext uri="{FF2B5EF4-FFF2-40B4-BE49-F238E27FC236}">
                <a16:creationId xmlns:a16="http://schemas.microsoft.com/office/drawing/2014/main" id="{8CB5D4A5-3D64-3248-BBC9-968C9DDB546E}"/>
              </a:ext>
            </a:extLst>
          </p:cNvPr>
          <p:cNvSpPr/>
          <p:nvPr userDrawn="1"/>
        </p:nvSpPr>
        <p:spPr>
          <a:xfrm>
            <a:off x="1103999" y="2022000"/>
            <a:ext cx="0" cy="0"/>
          </a:xfrm>
          <a:custGeom>
            <a:avLst/>
            <a:gdLst/>
            <a:ahLst/>
            <a:cxnLst/>
            <a:rect l="l" t="t" r="r" b="b"/>
            <a:pathLst>
              <a:path>
                <a:moveTo>
                  <a:pt x="0" y="0"/>
                </a:moveTo>
                <a:lnTo>
                  <a:pt x="0" y="0"/>
                </a:lnTo>
              </a:path>
            </a:pathLst>
          </a:custGeom>
          <a:ln w="12700">
            <a:solidFill>
              <a:srgbClr val="0A2240"/>
            </a:solidFill>
          </a:ln>
        </p:spPr>
        <p:txBody>
          <a:bodyPr wrap="square" lIns="0" tIns="0" rIns="0" bIns="0" rtlCol="0"/>
          <a:lstStyle/>
          <a:p>
            <a:endParaRPr sz="1800" dirty="0"/>
          </a:p>
        </p:txBody>
      </p:sp>
      <p:sp>
        <p:nvSpPr>
          <p:cNvPr id="6" name="object 8">
            <a:extLst>
              <a:ext uri="{FF2B5EF4-FFF2-40B4-BE49-F238E27FC236}">
                <a16:creationId xmlns:a16="http://schemas.microsoft.com/office/drawing/2014/main" id="{2D880FFC-49BB-164E-A9F6-D00E9A40409F}"/>
              </a:ext>
            </a:extLst>
          </p:cNvPr>
          <p:cNvSpPr/>
          <p:nvPr userDrawn="1"/>
        </p:nvSpPr>
        <p:spPr>
          <a:xfrm>
            <a:off x="10608001" y="2022000"/>
            <a:ext cx="0" cy="0"/>
          </a:xfrm>
          <a:custGeom>
            <a:avLst/>
            <a:gdLst/>
            <a:ahLst/>
            <a:cxnLst/>
            <a:rect l="l" t="t" r="r" b="b"/>
            <a:pathLst>
              <a:path>
                <a:moveTo>
                  <a:pt x="0" y="0"/>
                </a:moveTo>
                <a:lnTo>
                  <a:pt x="0" y="0"/>
                </a:lnTo>
              </a:path>
            </a:pathLst>
          </a:custGeom>
          <a:ln w="12700">
            <a:solidFill>
              <a:srgbClr val="0A2240"/>
            </a:solidFill>
          </a:ln>
        </p:spPr>
        <p:txBody>
          <a:bodyPr wrap="square" lIns="0" tIns="0" rIns="0" bIns="0" rtlCol="0"/>
          <a:lstStyle/>
          <a:p>
            <a:endParaRPr sz="1800" dirty="0"/>
          </a:p>
        </p:txBody>
      </p:sp>
      <p:grpSp>
        <p:nvGrpSpPr>
          <p:cNvPr id="7" name="Group 6">
            <a:extLst>
              <a:ext uri="{FF2B5EF4-FFF2-40B4-BE49-F238E27FC236}">
                <a16:creationId xmlns:a16="http://schemas.microsoft.com/office/drawing/2014/main" id="{115D6A38-6907-494E-A5AC-4C9FE291995F}"/>
              </a:ext>
            </a:extLst>
          </p:cNvPr>
          <p:cNvGrpSpPr/>
          <p:nvPr userDrawn="1"/>
        </p:nvGrpSpPr>
        <p:grpSpPr>
          <a:xfrm>
            <a:off x="9619543" y="0"/>
            <a:ext cx="2572495" cy="1681162"/>
            <a:chOff x="7214657" y="0"/>
            <a:chExt cx="1929371" cy="1681162"/>
          </a:xfrm>
        </p:grpSpPr>
        <p:sp>
          <p:nvSpPr>
            <p:cNvPr id="8" name="object 10">
              <a:extLst>
                <a:ext uri="{FF2B5EF4-FFF2-40B4-BE49-F238E27FC236}">
                  <a16:creationId xmlns:a16="http://schemas.microsoft.com/office/drawing/2014/main" id="{345E3DFC-C2D1-2540-9290-72CB99F6344F}"/>
                </a:ext>
              </a:extLst>
            </p:cNvPr>
            <p:cNvSpPr/>
            <p:nvPr/>
          </p:nvSpPr>
          <p:spPr>
            <a:xfrm>
              <a:off x="8693813" y="0"/>
              <a:ext cx="450215" cy="652780"/>
            </a:xfrm>
            <a:custGeom>
              <a:avLst/>
              <a:gdLst/>
              <a:ahLst/>
              <a:cxnLst/>
              <a:rect l="l" t="t" r="r" b="b"/>
              <a:pathLst>
                <a:path w="450215" h="652780">
                  <a:moveTo>
                    <a:pt x="450185" y="0"/>
                  </a:moveTo>
                  <a:lnTo>
                    <a:pt x="10131" y="0"/>
                  </a:lnTo>
                  <a:lnTo>
                    <a:pt x="4961" y="26495"/>
                  </a:lnTo>
                  <a:lnTo>
                    <a:pt x="530" y="72290"/>
                  </a:lnTo>
                  <a:lnTo>
                    <a:pt x="0" y="118739"/>
                  </a:lnTo>
                  <a:lnTo>
                    <a:pt x="3028" y="165162"/>
                  </a:lnTo>
                  <a:lnTo>
                    <a:pt x="9271" y="210883"/>
                  </a:lnTo>
                  <a:lnTo>
                    <a:pt x="18387" y="255223"/>
                  </a:lnTo>
                  <a:lnTo>
                    <a:pt x="30032" y="297506"/>
                  </a:lnTo>
                  <a:lnTo>
                    <a:pt x="43863" y="337053"/>
                  </a:lnTo>
                  <a:lnTo>
                    <a:pt x="60494" y="375682"/>
                  </a:lnTo>
                  <a:lnTo>
                    <a:pt x="80538" y="414125"/>
                  </a:lnTo>
                  <a:lnTo>
                    <a:pt x="103788" y="451764"/>
                  </a:lnTo>
                  <a:lnTo>
                    <a:pt x="130039" y="487982"/>
                  </a:lnTo>
                  <a:lnTo>
                    <a:pt x="159083" y="522161"/>
                  </a:lnTo>
                  <a:lnTo>
                    <a:pt x="190716" y="553682"/>
                  </a:lnTo>
                  <a:lnTo>
                    <a:pt x="224730" y="581929"/>
                  </a:lnTo>
                  <a:lnTo>
                    <a:pt x="260920" y="606284"/>
                  </a:lnTo>
                  <a:lnTo>
                    <a:pt x="299079" y="626129"/>
                  </a:lnTo>
                  <a:lnTo>
                    <a:pt x="339002" y="640847"/>
                  </a:lnTo>
                  <a:lnTo>
                    <a:pt x="380481" y="649819"/>
                  </a:lnTo>
                  <a:lnTo>
                    <a:pt x="423312" y="652428"/>
                  </a:lnTo>
                  <a:lnTo>
                    <a:pt x="450185" y="649757"/>
                  </a:lnTo>
                  <a:lnTo>
                    <a:pt x="450185" y="0"/>
                  </a:lnTo>
                  <a:close/>
                </a:path>
              </a:pathLst>
            </a:custGeom>
            <a:solidFill>
              <a:srgbClr val="009766"/>
            </a:solidFill>
          </p:spPr>
          <p:txBody>
            <a:bodyPr wrap="square" lIns="0" tIns="0" rIns="0" bIns="0" rtlCol="0"/>
            <a:lstStyle/>
            <a:p>
              <a:endParaRPr sz="1800" dirty="0"/>
            </a:p>
          </p:txBody>
        </p:sp>
        <p:sp>
          <p:nvSpPr>
            <p:cNvPr id="9" name="object 11">
              <a:extLst>
                <a:ext uri="{FF2B5EF4-FFF2-40B4-BE49-F238E27FC236}">
                  <a16:creationId xmlns:a16="http://schemas.microsoft.com/office/drawing/2014/main" id="{01F1264A-EEC4-B94B-BC06-88FDF0429332}"/>
                </a:ext>
              </a:extLst>
            </p:cNvPr>
            <p:cNvSpPr/>
            <p:nvPr/>
          </p:nvSpPr>
          <p:spPr>
            <a:xfrm>
              <a:off x="7214657" y="253166"/>
              <a:ext cx="353060" cy="559435"/>
            </a:xfrm>
            <a:custGeom>
              <a:avLst/>
              <a:gdLst/>
              <a:ahLst/>
              <a:cxnLst/>
              <a:rect l="l" t="t" r="r" b="b"/>
              <a:pathLst>
                <a:path w="353059" h="559435">
                  <a:moveTo>
                    <a:pt x="112319" y="0"/>
                  </a:moveTo>
                  <a:lnTo>
                    <a:pt x="69351" y="11769"/>
                  </a:lnTo>
                  <a:lnTo>
                    <a:pt x="38180" y="37730"/>
                  </a:lnTo>
                  <a:lnTo>
                    <a:pt x="17262" y="74392"/>
                  </a:lnTo>
                  <a:lnTo>
                    <a:pt x="5050" y="118262"/>
                  </a:lnTo>
                  <a:lnTo>
                    <a:pt x="0" y="165849"/>
                  </a:lnTo>
                  <a:lnTo>
                    <a:pt x="564" y="213662"/>
                  </a:lnTo>
                  <a:lnTo>
                    <a:pt x="5199" y="258209"/>
                  </a:lnTo>
                  <a:lnTo>
                    <a:pt x="12358" y="295998"/>
                  </a:lnTo>
                  <a:lnTo>
                    <a:pt x="23498" y="336036"/>
                  </a:lnTo>
                  <a:lnTo>
                    <a:pt x="38903" y="378778"/>
                  </a:lnTo>
                  <a:lnTo>
                    <a:pt x="58679" y="421856"/>
                  </a:lnTo>
                  <a:lnTo>
                    <a:pt x="82933" y="462903"/>
                  </a:lnTo>
                  <a:lnTo>
                    <a:pt x="111771" y="499551"/>
                  </a:lnTo>
                  <a:lnTo>
                    <a:pt x="145301" y="529429"/>
                  </a:lnTo>
                  <a:lnTo>
                    <a:pt x="183628" y="550172"/>
                  </a:lnTo>
                  <a:lnTo>
                    <a:pt x="226861" y="559409"/>
                  </a:lnTo>
                  <a:lnTo>
                    <a:pt x="271727" y="552841"/>
                  </a:lnTo>
                  <a:lnTo>
                    <a:pt x="305201" y="531377"/>
                  </a:lnTo>
                  <a:lnTo>
                    <a:pt x="328647" y="498479"/>
                  </a:lnTo>
                  <a:lnTo>
                    <a:pt x="343426" y="457607"/>
                  </a:lnTo>
                  <a:lnTo>
                    <a:pt x="350901" y="412224"/>
                  </a:lnTo>
                  <a:lnTo>
                    <a:pt x="352435" y="365790"/>
                  </a:lnTo>
                  <a:lnTo>
                    <a:pt x="349390" y="321767"/>
                  </a:lnTo>
                  <a:lnTo>
                    <a:pt x="343129" y="283616"/>
                  </a:lnTo>
                  <a:lnTo>
                    <a:pt x="320350" y="205956"/>
                  </a:lnTo>
                  <a:lnTo>
                    <a:pt x="302706" y="163099"/>
                  </a:lnTo>
                  <a:lnTo>
                    <a:pt x="280957" y="120739"/>
                  </a:lnTo>
                  <a:lnTo>
                    <a:pt x="255150" y="81267"/>
                  </a:lnTo>
                  <a:lnTo>
                    <a:pt x="225335" y="47069"/>
                  </a:lnTo>
                  <a:lnTo>
                    <a:pt x="191559" y="20533"/>
                  </a:lnTo>
                  <a:lnTo>
                    <a:pt x="153871" y="4047"/>
                  </a:lnTo>
                  <a:lnTo>
                    <a:pt x="112319" y="0"/>
                  </a:lnTo>
                  <a:close/>
                </a:path>
              </a:pathLst>
            </a:custGeom>
            <a:solidFill>
              <a:srgbClr val="7AB929"/>
            </a:solidFill>
          </p:spPr>
          <p:txBody>
            <a:bodyPr wrap="square" lIns="0" tIns="0" rIns="0" bIns="0" rtlCol="0"/>
            <a:lstStyle/>
            <a:p>
              <a:endParaRPr sz="1800" dirty="0"/>
            </a:p>
          </p:txBody>
        </p:sp>
        <p:sp>
          <p:nvSpPr>
            <p:cNvPr id="10" name="object 12">
              <a:extLst>
                <a:ext uri="{FF2B5EF4-FFF2-40B4-BE49-F238E27FC236}">
                  <a16:creationId xmlns:a16="http://schemas.microsoft.com/office/drawing/2014/main" id="{B779AA47-DFE8-0240-8932-1B67D355B4F9}"/>
                </a:ext>
              </a:extLst>
            </p:cNvPr>
            <p:cNvSpPr/>
            <p:nvPr/>
          </p:nvSpPr>
          <p:spPr>
            <a:xfrm>
              <a:off x="7716092" y="1138237"/>
              <a:ext cx="403225" cy="542925"/>
            </a:xfrm>
            <a:custGeom>
              <a:avLst/>
              <a:gdLst/>
              <a:ahLst/>
              <a:cxnLst/>
              <a:rect l="l" t="t" r="r" b="b"/>
              <a:pathLst>
                <a:path w="403225" h="542925">
                  <a:moveTo>
                    <a:pt x="116242" y="0"/>
                  </a:moveTo>
                  <a:lnTo>
                    <a:pt x="72618" y="9661"/>
                  </a:lnTo>
                  <a:lnTo>
                    <a:pt x="40526" y="31670"/>
                  </a:lnTo>
                  <a:lnTo>
                    <a:pt x="18623" y="63389"/>
                  </a:lnTo>
                  <a:lnTo>
                    <a:pt x="5562" y="102182"/>
                  </a:lnTo>
                  <a:lnTo>
                    <a:pt x="0" y="145408"/>
                  </a:lnTo>
                  <a:lnTo>
                    <a:pt x="590" y="190432"/>
                  </a:lnTo>
                  <a:lnTo>
                    <a:pt x="5989" y="234614"/>
                  </a:lnTo>
                  <a:lnTo>
                    <a:pt x="14851" y="275318"/>
                  </a:lnTo>
                  <a:lnTo>
                    <a:pt x="42684" y="349027"/>
                  </a:lnTo>
                  <a:lnTo>
                    <a:pt x="64360" y="389274"/>
                  </a:lnTo>
                  <a:lnTo>
                    <a:pt x="90570" y="428656"/>
                  </a:lnTo>
                  <a:lnTo>
                    <a:pt x="121022" y="465180"/>
                  </a:lnTo>
                  <a:lnTo>
                    <a:pt x="155426" y="496855"/>
                  </a:lnTo>
                  <a:lnTo>
                    <a:pt x="193493" y="521690"/>
                  </a:lnTo>
                  <a:lnTo>
                    <a:pt x="234930" y="537694"/>
                  </a:lnTo>
                  <a:lnTo>
                    <a:pt x="279450" y="542874"/>
                  </a:lnTo>
                  <a:lnTo>
                    <a:pt x="325319" y="535515"/>
                  </a:lnTo>
                  <a:lnTo>
                    <a:pt x="359220" y="515232"/>
                  </a:lnTo>
                  <a:lnTo>
                    <a:pt x="382518" y="484719"/>
                  </a:lnTo>
                  <a:lnTo>
                    <a:pt x="396574" y="446666"/>
                  </a:lnTo>
                  <a:lnTo>
                    <a:pt x="402753" y="403767"/>
                  </a:lnTo>
                  <a:lnTo>
                    <a:pt x="402416" y="358712"/>
                  </a:lnTo>
                  <a:lnTo>
                    <a:pt x="396927" y="314195"/>
                  </a:lnTo>
                  <a:lnTo>
                    <a:pt x="387648" y="272907"/>
                  </a:lnTo>
                  <a:lnTo>
                    <a:pt x="358074" y="196782"/>
                  </a:lnTo>
                  <a:lnTo>
                    <a:pt x="335703" y="155583"/>
                  </a:lnTo>
                  <a:lnTo>
                    <a:pt x="308997" y="115746"/>
                  </a:lnTo>
                  <a:lnTo>
                    <a:pt x="278121" y="79070"/>
                  </a:lnTo>
                  <a:lnTo>
                    <a:pt x="243241" y="47356"/>
                  </a:lnTo>
                  <a:lnTo>
                    <a:pt x="204525" y="22406"/>
                  </a:lnTo>
                  <a:lnTo>
                    <a:pt x="162136" y="6020"/>
                  </a:lnTo>
                  <a:lnTo>
                    <a:pt x="116242" y="0"/>
                  </a:lnTo>
                  <a:close/>
                </a:path>
              </a:pathLst>
            </a:custGeom>
            <a:solidFill>
              <a:srgbClr val="7AB929"/>
            </a:solidFill>
          </p:spPr>
          <p:txBody>
            <a:bodyPr wrap="square" lIns="0" tIns="0" rIns="0" bIns="0" rtlCol="0"/>
            <a:lstStyle/>
            <a:p>
              <a:endParaRPr sz="1800" dirty="0"/>
            </a:p>
          </p:txBody>
        </p:sp>
        <p:sp>
          <p:nvSpPr>
            <p:cNvPr id="11" name="object 13">
              <a:extLst>
                <a:ext uri="{FF2B5EF4-FFF2-40B4-BE49-F238E27FC236}">
                  <a16:creationId xmlns:a16="http://schemas.microsoft.com/office/drawing/2014/main" id="{956A7CEF-1BF6-1E41-9A2A-6700FC47A39D}"/>
                </a:ext>
              </a:extLst>
            </p:cNvPr>
            <p:cNvSpPr/>
            <p:nvPr/>
          </p:nvSpPr>
          <p:spPr>
            <a:xfrm>
              <a:off x="7605817" y="0"/>
              <a:ext cx="419100" cy="240665"/>
            </a:xfrm>
            <a:custGeom>
              <a:avLst/>
              <a:gdLst/>
              <a:ahLst/>
              <a:cxnLst/>
              <a:rect l="l" t="t" r="r" b="b"/>
              <a:pathLst>
                <a:path w="419100" h="240665">
                  <a:moveTo>
                    <a:pt x="419050" y="0"/>
                  </a:moveTo>
                  <a:lnTo>
                    <a:pt x="0" y="0"/>
                  </a:lnTo>
                  <a:lnTo>
                    <a:pt x="13750" y="33835"/>
                  </a:lnTo>
                  <a:lnTo>
                    <a:pt x="36123" y="78550"/>
                  </a:lnTo>
                  <a:lnTo>
                    <a:pt x="62466" y="120994"/>
                  </a:lnTo>
                  <a:lnTo>
                    <a:pt x="92786" y="159487"/>
                  </a:lnTo>
                  <a:lnTo>
                    <a:pt x="127091" y="192349"/>
                  </a:lnTo>
                  <a:lnTo>
                    <a:pt x="165390" y="217901"/>
                  </a:lnTo>
                  <a:lnTo>
                    <a:pt x="207689" y="234464"/>
                  </a:lnTo>
                  <a:lnTo>
                    <a:pt x="253996" y="240358"/>
                  </a:lnTo>
                  <a:lnTo>
                    <a:pt x="297513" y="234624"/>
                  </a:lnTo>
                  <a:lnTo>
                    <a:pt x="333284" y="218517"/>
                  </a:lnTo>
                  <a:lnTo>
                    <a:pt x="384020" y="161757"/>
                  </a:lnTo>
                  <a:lnTo>
                    <a:pt x="400196" y="124389"/>
                  </a:lnTo>
                  <a:lnTo>
                    <a:pt x="411053" y="83221"/>
                  </a:lnTo>
                  <a:lnTo>
                    <a:pt x="417197" y="39894"/>
                  </a:lnTo>
                  <a:lnTo>
                    <a:pt x="419050" y="0"/>
                  </a:lnTo>
                  <a:close/>
                </a:path>
              </a:pathLst>
            </a:custGeom>
            <a:solidFill>
              <a:srgbClr val="11A63C"/>
            </a:solidFill>
          </p:spPr>
          <p:txBody>
            <a:bodyPr wrap="square" lIns="0" tIns="0" rIns="0" bIns="0" rtlCol="0"/>
            <a:lstStyle/>
            <a:p>
              <a:endParaRPr sz="1800" dirty="0"/>
            </a:p>
          </p:txBody>
        </p:sp>
        <p:sp>
          <p:nvSpPr>
            <p:cNvPr id="12" name="object 14">
              <a:extLst>
                <a:ext uri="{FF2B5EF4-FFF2-40B4-BE49-F238E27FC236}">
                  <a16:creationId xmlns:a16="http://schemas.microsoft.com/office/drawing/2014/main" id="{D8E98F1C-294C-4849-9BB8-4CDDB630FA4D}"/>
                </a:ext>
              </a:extLst>
            </p:cNvPr>
            <p:cNvSpPr/>
            <p:nvPr/>
          </p:nvSpPr>
          <p:spPr>
            <a:xfrm>
              <a:off x="8163466" y="532046"/>
              <a:ext cx="518159" cy="692785"/>
            </a:xfrm>
            <a:custGeom>
              <a:avLst/>
              <a:gdLst/>
              <a:ahLst/>
              <a:cxnLst/>
              <a:rect l="l" t="t" r="r" b="b"/>
              <a:pathLst>
                <a:path w="518159" h="692785">
                  <a:moveTo>
                    <a:pt x="153872" y="0"/>
                  </a:moveTo>
                  <a:lnTo>
                    <a:pt x="110668" y="9549"/>
                  </a:lnTo>
                  <a:lnTo>
                    <a:pt x="75601" y="27877"/>
                  </a:lnTo>
                  <a:lnTo>
                    <a:pt x="27326" y="85620"/>
                  </a:lnTo>
                  <a:lnTo>
                    <a:pt x="12844" y="122414"/>
                  </a:lnTo>
                  <a:lnTo>
                    <a:pt x="3947" y="162742"/>
                  </a:lnTo>
                  <a:lnTo>
                    <a:pt x="0" y="205294"/>
                  </a:lnTo>
                  <a:lnTo>
                    <a:pt x="362" y="248758"/>
                  </a:lnTo>
                  <a:lnTo>
                    <a:pt x="4398" y="291823"/>
                  </a:lnTo>
                  <a:lnTo>
                    <a:pt x="11470" y="333180"/>
                  </a:lnTo>
                  <a:lnTo>
                    <a:pt x="20939" y="371517"/>
                  </a:lnTo>
                  <a:lnTo>
                    <a:pt x="48816" y="445038"/>
                  </a:lnTo>
                  <a:lnTo>
                    <a:pt x="69538" y="485539"/>
                  </a:lnTo>
                  <a:lnTo>
                    <a:pt x="94117" y="525755"/>
                  </a:lnTo>
                  <a:lnTo>
                    <a:pt x="122336" y="564417"/>
                  </a:lnTo>
                  <a:lnTo>
                    <a:pt x="153980" y="600254"/>
                  </a:lnTo>
                  <a:lnTo>
                    <a:pt x="188833" y="631996"/>
                  </a:lnTo>
                  <a:lnTo>
                    <a:pt x="226676" y="658374"/>
                  </a:lnTo>
                  <a:lnTo>
                    <a:pt x="267295" y="678117"/>
                  </a:lnTo>
                  <a:lnTo>
                    <a:pt x="310473" y="689956"/>
                  </a:lnTo>
                  <a:lnTo>
                    <a:pt x="355993" y="692619"/>
                  </a:lnTo>
                  <a:lnTo>
                    <a:pt x="401289" y="685470"/>
                  </a:lnTo>
                  <a:lnTo>
                    <a:pt x="438084" y="668676"/>
                  </a:lnTo>
                  <a:lnTo>
                    <a:pt x="467040" y="643667"/>
                  </a:lnTo>
                  <a:lnTo>
                    <a:pt x="488820" y="611871"/>
                  </a:lnTo>
                  <a:lnTo>
                    <a:pt x="504086" y="574719"/>
                  </a:lnTo>
                  <a:lnTo>
                    <a:pt x="513500" y="533638"/>
                  </a:lnTo>
                  <a:lnTo>
                    <a:pt x="517726" y="490057"/>
                  </a:lnTo>
                  <a:lnTo>
                    <a:pt x="517425" y="445407"/>
                  </a:lnTo>
                  <a:lnTo>
                    <a:pt x="513261" y="401115"/>
                  </a:lnTo>
                  <a:lnTo>
                    <a:pt x="505896" y="358611"/>
                  </a:lnTo>
                  <a:lnTo>
                    <a:pt x="495992" y="319324"/>
                  </a:lnTo>
                  <a:lnTo>
                    <a:pt x="467187" y="245012"/>
                  </a:lnTo>
                  <a:lnTo>
                    <a:pt x="445996" y="204113"/>
                  </a:lnTo>
                  <a:lnTo>
                    <a:pt x="420867" y="163380"/>
                  </a:lnTo>
                  <a:lnTo>
                    <a:pt x="392029" y="124206"/>
                  </a:lnTo>
                  <a:lnTo>
                    <a:pt x="359709" y="87987"/>
                  </a:lnTo>
                  <a:lnTo>
                    <a:pt x="324136" y="56116"/>
                  </a:lnTo>
                  <a:lnTo>
                    <a:pt x="285538" y="29987"/>
                  </a:lnTo>
                  <a:lnTo>
                    <a:pt x="244143" y="10995"/>
                  </a:lnTo>
                  <a:lnTo>
                    <a:pt x="200178" y="535"/>
                  </a:lnTo>
                  <a:lnTo>
                    <a:pt x="153872" y="0"/>
                  </a:lnTo>
                  <a:close/>
                </a:path>
              </a:pathLst>
            </a:custGeom>
            <a:solidFill>
              <a:srgbClr val="11A63C"/>
            </a:solidFill>
          </p:spPr>
          <p:txBody>
            <a:bodyPr wrap="square" lIns="0" tIns="0" rIns="0" bIns="0" rtlCol="0"/>
            <a:lstStyle/>
            <a:p>
              <a:endParaRPr sz="1800" dirty="0"/>
            </a:p>
          </p:txBody>
        </p:sp>
      </p:grpSp>
      <p:sp>
        <p:nvSpPr>
          <p:cNvPr id="13" name="object 8">
            <a:extLst>
              <a:ext uri="{FF2B5EF4-FFF2-40B4-BE49-F238E27FC236}">
                <a16:creationId xmlns:a16="http://schemas.microsoft.com/office/drawing/2014/main" id="{5D0A1480-79F2-1B45-80B5-85258EE4F531}"/>
              </a:ext>
            </a:extLst>
          </p:cNvPr>
          <p:cNvSpPr/>
          <p:nvPr userDrawn="1"/>
        </p:nvSpPr>
        <p:spPr>
          <a:xfrm>
            <a:off x="9671537" y="6101904"/>
            <a:ext cx="2116600" cy="450209"/>
          </a:xfrm>
          <a:prstGeom prst="rect">
            <a:avLst/>
          </a:prstGeom>
          <a:blipFill>
            <a:blip r:embed="rId2" cstate="print"/>
            <a:stretch>
              <a:fillRect/>
            </a:stretch>
          </a:blipFill>
        </p:spPr>
        <p:txBody>
          <a:bodyPr wrap="square" lIns="0" tIns="0" rIns="0" bIns="0" rtlCol="0"/>
          <a:lstStyle/>
          <a:p>
            <a:endParaRPr sz="1800" dirty="0"/>
          </a:p>
        </p:txBody>
      </p:sp>
      <p:sp>
        <p:nvSpPr>
          <p:cNvPr id="14" name="Text Placeholder 13"/>
          <p:cNvSpPr>
            <a:spLocks noGrp="1"/>
          </p:cNvSpPr>
          <p:nvPr>
            <p:ph type="body" sz="quarter" idx="11" hasCustomPrompt="1"/>
          </p:nvPr>
        </p:nvSpPr>
        <p:spPr>
          <a:xfrm>
            <a:off x="914400" y="1382118"/>
            <a:ext cx="9904424" cy="554932"/>
          </a:xfrm>
          <a:prstGeom prst="rect">
            <a:avLst/>
          </a:prstGeom>
        </p:spPr>
        <p:txBody>
          <a:bodyPr/>
          <a:lstStyle>
            <a:lvl1pPr>
              <a:buFontTx/>
              <a:buNone/>
              <a:defRPr sz="2800" b="1" baseline="0">
                <a:solidFill>
                  <a:schemeClr val="accent3"/>
                </a:solidFill>
              </a:defRPr>
            </a:lvl1pPr>
            <a:lvl2pPr algn="l">
              <a:defRPr/>
            </a:lvl2pPr>
          </a:lstStyle>
          <a:p>
            <a:pPr lvl="0"/>
            <a:r>
              <a:rPr lang="en-US" dirty="0"/>
              <a:t>Headline </a:t>
            </a:r>
            <a:r>
              <a:rPr lang="en-US"/>
              <a:t>text here</a:t>
            </a:r>
            <a:endParaRPr lang="en-US" dirty="0"/>
          </a:p>
        </p:txBody>
      </p:sp>
      <p:sp>
        <p:nvSpPr>
          <p:cNvPr id="15" name="Text Placeholder 23"/>
          <p:cNvSpPr>
            <a:spLocks noGrp="1"/>
          </p:cNvSpPr>
          <p:nvPr>
            <p:ph type="body" sz="quarter" idx="12" hasCustomPrompt="1"/>
          </p:nvPr>
        </p:nvSpPr>
        <p:spPr>
          <a:xfrm>
            <a:off x="906870" y="2286000"/>
            <a:ext cx="9911953" cy="457200"/>
          </a:xfrm>
          <a:prstGeom prst="rect">
            <a:avLst/>
          </a:prstGeom>
        </p:spPr>
        <p:txBody>
          <a:bodyPr/>
          <a:lstStyle>
            <a:lvl1pPr>
              <a:defRPr sz="1200" b="1"/>
            </a:lvl1pPr>
            <a:lvl2pPr>
              <a:defRPr sz="1200" b="1"/>
            </a:lvl2pPr>
            <a:lvl3pPr>
              <a:defRPr sz="1200" b="1"/>
            </a:lvl3pPr>
            <a:lvl4pPr>
              <a:defRPr sz="1200" b="1"/>
            </a:lvl4pPr>
            <a:lvl5pPr>
              <a:defRPr sz="1200" b="1"/>
            </a:lvl5pPr>
          </a:lstStyle>
          <a:p>
            <a:pPr lvl="0"/>
            <a:r>
              <a:rPr lang="en-US" dirty="0"/>
              <a:t>Text to go here text to go here text to go here text to go here text to go here text to go here text to go here.</a:t>
            </a:r>
          </a:p>
        </p:txBody>
      </p:sp>
      <p:sp>
        <p:nvSpPr>
          <p:cNvPr id="16" name="Text Placeholder 27"/>
          <p:cNvSpPr>
            <a:spLocks noGrp="1"/>
          </p:cNvSpPr>
          <p:nvPr>
            <p:ph type="body" sz="quarter" idx="13" hasCustomPrompt="1"/>
          </p:nvPr>
        </p:nvSpPr>
        <p:spPr>
          <a:xfrm>
            <a:off x="878304" y="3004185"/>
            <a:ext cx="9940521" cy="2740039"/>
          </a:xfrm>
          <a:prstGeom prst="rect">
            <a:avLst/>
          </a:prstGeom>
        </p:spPr>
        <p:txBody>
          <a:bodyPr numCol="1" spcCol="468000"/>
          <a:lstStyle>
            <a:lvl1pPr marL="171475" marR="0" indent="-171475" defTabSz="914533" eaLnBrk="1" fontAlgn="auto" latinLnBrk="0" hangingPunct="1">
              <a:lnSpc>
                <a:spcPct val="100000"/>
              </a:lnSpc>
              <a:spcBef>
                <a:spcPts val="0"/>
              </a:spcBef>
              <a:spcAft>
                <a:spcPts val="0"/>
              </a:spcAft>
              <a:buClrTx/>
              <a:buSzTx/>
              <a:buFont typeface="Arial" charset="0"/>
              <a:buChar char="•"/>
              <a:tabLst/>
              <a:defRPr sz="1200"/>
            </a:lvl1pPr>
          </a:lstStyle>
          <a:p>
            <a:pPr lvl="0"/>
            <a:r>
              <a:rPr lang="en-US" dirty="0"/>
              <a:t>Text to go here text to go here text to go here text to go here text to go here text to go here text to go here text to go here text to go here text to go here. </a:t>
            </a:r>
          </a:p>
          <a:p>
            <a:pPr lvl="0"/>
            <a:endParaRPr lang="en-US" dirty="0"/>
          </a:p>
          <a:p>
            <a:pPr lvl="0"/>
            <a:r>
              <a:rPr lang="en-US" dirty="0"/>
              <a:t>Text to go here text to go here text to go here text to go here text to go here text to go here text to go here text to go here text to go here text to go here. </a:t>
            </a:r>
          </a:p>
          <a:p>
            <a:pPr lvl="0"/>
            <a:endParaRPr lang="en-US" dirty="0"/>
          </a:p>
          <a:p>
            <a:pPr marL="171475" marR="0" lvl="0" indent="-171475" defTabSz="914533" eaLnBrk="1" fontAlgn="auto" latinLnBrk="0" hangingPunct="1">
              <a:lnSpc>
                <a:spcPct val="100000"/>
              </a:lnSpc>
              <a:spcBef>
                <a:spcPts val="0"/>
              </a:spcBef>
              <a:spcAft>
                <a:spcPts val="0"/>
              </a:spcAft>
              <a:buClrTx/>
              <a:buSzTx/>
              <a:buFont typeface="Arial" charset="0"/>
              <a:buChar char="•"/>
              <a:tabLst/>
              <a:defRPr/>
            </a:pPr>
            <a:r>
              <a:rPr lang="en-US" dirty="0"/>
              <a:t>Text to go here text to go here text to go here text to go here text to go here text to go here text to go here text to go here text to go here text to go here. </a:t>
            </a:r>
          </a:p>
          <a:p>
            <a:pPr marL="171475" marR="0" lvl="0" indent="-171475" defTabSz="914533" eaLnBrk="1" fontAlgn="auto" latinLnBrk="0" hangingPunct="1">
              <a:lnSpc>
                <a:spcPct val="100000"/>
              </a:lnSpc>
              <a:spcBef>
                <a:spcPts val="0"/>
              </a:spcBef>
              <a:spcAft>
                <a:spcPts val="0"/>
              </a:spcAft>
              <a:buClrTx/>
              <a:buSzTx/>
              <a:buFont typeface="Arial" charset="0"/>
              <a:buChar char="•"/>
              <a:tabLst/>
              <a:defRPr/>
            </a:pPr>
            <a:r>
              <a:rPr lang="en-US" dirty="0"/>
              <a:t>Text to go here text to go here text to go here text to go here text to go here text to go here text to go here text to go here text to go here text to go here. </a:t>
            </a:r>
          </a:p>
          <a:p>
            <a:pPr lvl="0"/>
            <a:endParaRPr lang="en-US" dirty="0"/>
          </a:p>
          <a:p>
            <a:pPr marL="171475" marR="0" lvl="0" indent="-171475" defTabSz="914533" eaLnBrk="1" fontAlgn="auto" latinLnBrk="0" hangingPunct="1">
              <a:lnSpc>
                <a:spcPct val="100000"/>
              </a:lnSpc>
              <a:spcBef>
                <a:spcPts val="0"/>
              </a:spcBef>
              <a:spcAft>
                <a:spcPts val="0"/>
              </a:spcAft>
              <a:buClrTx/>
              <a:buSzTx/>
              <a:buFont typeface="Arial" charset="0"/>
              <a:buChar char="•"/>
              <a:tabLst/>
              <a:defRPr/>
            </a:pPr>
            <a:r>
              <a:rPr lang="en-US" dirty="0"/>
              <a:t>Text to go here text to go here text to go here text to go here text to go here text to go here text to go here text to go here text to go here text to go here. </a:t>
            </a:r>
          </a:p>
          <a:p>
            <a:pPr lvl="0"/>
            <a:endParaRPr lang="en-US" dirty="0"/>
          </a:p>
        </p:txBody>
      </p:sp>
    </p:spTree>
    <p:extLst>
      <p:ext uri="{BB962C8B-B14F-4D97-AF65-F5344CB8AC3E}">
        <p14:creationId xmlns:p14="http://schemas.microsoft.com/office/powerpoint/2010/main" val="271690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p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F7FA6CC4-50DA-448F-97C5-E018833CBE41}"/>
              </a:ext>
            </a:extLst>
          </p:cNvPr>
          <p:cNvSpPr>
            <a:spLocks noGrp="1"/>
          </p:cNvSpPr>
          <p:nvPr>
            <p:ph type="body" sz="quarter" idx="10" hasCustomPrompt="1"/>
          </p:nvPr>
        </p:nvSpPr>
        <p:spPr>
          <a:xfrm>
            <a:off x="411018" y="2287942"/>
            <a:ext cx="8034337" cy="760057"/>
          </a:xfrm>
          <a:prstGeom prst="rect">
            <a:avLst/>
          </a:prstGeom>
        </p:spPr>
        <p:txBody>
          <a:bodyPr>
            <a:normAutofit/>
          </a:bodyPr>
          <a:lstStyle>
            <a:lvl1pPr marL="0" indent="0">
              <a:buNone/>
              <a:defRPr sz="6000" b="1" spc="-150"/>
            </a:lvl1pPr>
          </a:lstStyle>
          <a:p>
            <a:pPr lvl="0"/>
            <a:r>
              <a:rPr lang="en-US" dirty="0"/>
              <a:t>Title text</a:t>
            </a:r>
            <a:endParaRPr lang="en-GB" dirty="0"/>
          </a:p>
        </p:txBody>
      </p:sp>
      <p:sp>
        <p:nvSpPr>
          <p:cNvPr id="8" name="Text Placeholder 16">
            <a:extLst>
              <a:ext uri="{FF2B5EF4-FFF2-40B4-BE49-F238E27FC236}">
                <a16:creationId xmlns:a16="http://schemas.microsoft.com/office/drawing/2014/main" id="{472745EE-D41B-47A0-8D46-AED55FAC2004}"/>
              </a:ext>
            </a:extLst>
          </p:cNvPr>
          <p:cNvSpPr>
            <a:spLocks noGrp="1"/>
          </p:cNvSpPr>
          <p:nvPr>
            <p:ph type="body" sz="quarter" idx="11" hasCustomPrompt="1"/>
          </p:nvPr>
        </p:nvSpPr>
        <p:spPr>
          <a:xfrm>
            <a:off x="411163" y="3048000"/>
            <a:ext cx="8034337" cy="760413"/>
          </a:xfrm>
          <a:prstGeom prst="rect">
            <a:avLst/>
          </a:prstGeom>
        </p:spPr>
        <p:txBody>
          <a:bodyPr>
            <a:normAutofit/>
          </a:bodyPr>
          <a:lstStyle>
            <a:lvl1pPr marL="0" indent="0">
              <a:buNone/>
              <a:defRPr sz="4000" spc="-150">
                <a:solidFill>
                  <a:srgbClr val="00A773"/>
                </a:solidFill>
              </a:defRPr>
            </a:lvl1pPr>
          </a:lstStyle>
          <a:p>
            <a:pPr lvl="0"/>
            <a:r>
              <a:rPr lang="en-GB" dirty="0"/>
              <a:t>Speaker</a:t>
            </a:r>
          </a:p>
        </p:txBody>
      </p:sp>
    </p:spTree>
    <p:extLst>
      <p:ext uri="{BB962C8B-B14F-4D97-AF65-F5344CB8AC3E}">
        <p14:creationId xmlns:p14="http://schemas.microsoft.com/office/powerpoint/2010/main" val="252673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GUK Interstiti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1DB71-AB3C-4833-8CD0-494D1CCA0CF3}"/>
              </a:ext>
            </a:extLst>
          </p:cNvPr>
          <p:cNvSpPr>
            <a:spLocks noGrp="1"/>
          </p:cNvSpPr>
          <p:nvPr>
            <p:ph type="title" hasCustomPrompt="1"/>
          </p:nvPr>
        </p:nvSpPr>
        <p:spPr>
          <a:xfrm>
            <a:off x="838200" y="3075709"/>
            <a:ext cx="10515600" cy="961901"/>
          </a:xfrm>
          <a:prstGeom prst="rect">
            <a:avLst/>
          </a:prstGeom>
        </p:spPr>
        <p:txBody>
          <a:bodyPr/>
          <a:lstStyle>
            <a:lvl1pPr algn="ctr">
              <a:defRPr b="1"/>
            </a:lvl1pPr>
          </a:lstStyle>
          <a:p>
            <a:r>
              <a:rPr lang="en-US" dirty="0"/>
              <a:t>Interstitial</a:t>
            </a:r>
            <a:endParaRPr lang="en-GB" dirty="0"/>
          </a:p>
        </p:txBody>
      </p:sp>
    </p:spTree>
    <p:extLst>
      <p:ext uri="{BB962C8B-B14F-4D97-AF65-F5344CB8AC3E}">
        <p14:creationId xmlns:p14="http://schemas.microsoft.com/office/powerpoint/2010/main" val="111062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GUK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4AC3A3C9-F53F-4067-AEA3-AC0A35D0B8D7}"/>
              </a:ext>
            </a:extLst>
          </p:cNvPr>
          <p:cNvSpPr>
            <a:spLocks noGrp="1"/>
          </p:cNvSpPr>
          <p:nvPr>
            <p:ph type="chart" sz="quarter" idx="10"/>
          </p:nvPr>
        </p:nvSpPr>
        <p:spPr>
          <a:xfrm>
            <a:off x="1408922" y="1203648"/>
            <a:ext cx="9713167" cy="4431977"/>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356804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GUK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C89E04C-DDF6-46FF-AF7E-4F2B6D72C088}"/>
              </a:ext>
            </a:extLst>
          </p:cNvPr>
          <p:cNvSpPr>
            <a:spLocks noGrp="1"/>
          </p:cNvSpPr>
          <p:nvPr>
            <p:ph type="pic" sz="quarter" idx="10"/>
          </p:nvPr>
        </p:nvSpPr>
        <p:spPr>
          <a:xfrm>
            <a:off x="401638" y="419101"/>
            <a:ext cx="7688262" cy="5132614"/>
          </a:xfrm>
          <a:prstGeom prst="rect">
            <a:avLst/>
          </a:prstGeom>
          <a:solidFill>
            <a:schemeClr val="bg1">
              <a:lumMod val="95000"/>
            </a:schemeClr>
          </a:solidFill>
        </p:spPr>
        <p:txBody>
          <a:bodyPr/>
          <a:lstStyle/>
          <a:p>
            <a:endParaRPr lang="en-GB"/>
          </a:p>
        </p:txBody>
      </p:sp>
      <p:sp>
        <p:nvSpPr>
          <p:cNvPr id="5" name="Picture Placeholder 4">
            <a:extLst>
              <a:ext uri="{FF2B5EF4-FFF2-40B4-BE49-F238E27FC236}">
                <a16:creationId xmlns:a16="http://schemas.microsoft.com/office/drawing/2014/main" id="{FD235D5F-53F5-4CC1-B426-3C66BCCF7BA5}"/>
              </a:ext>
            </a:extLst>
          </p:cNvPr>
          <p:cNvSpPr>
            <a:spLocks noGrp="1"/>
          </p:cNvSpPr>
          <p:nvPr>
            <p:ph type="pic" sz="quarter" idx="11"/>
          </p:nvPr>
        </p:nvSpPr>
        <p:spPr>
          <a:xfrm>
            <a:off x="8341567" y="419100"/>
            <a:ext cx="3620246" cy="5132615"/>
          </a:xfrm>
          <a:prstGeom prst="rect">
            <a:avLst/>
          </a:prstGeom>
          <a:solidFill>
            <a:schemeClr val="bg1">
              <a:lumMod val="95000"/>
            </a:schemeClr>
          </a:solidFill>
        </p:spPr>
        <p:txBody>
          <a:bodyPr/>
          <a:lstStyle/>
          <a:p>
            <a:endParaRPr lang="en-GB" dirty="0"/>
          </a:p>
        </p:txBody>
      </p:sp>
    </p:spTree>
    <p:extLst>
      <p:ext uri="{BB962C8B-B14F-4D97-AF65-F5344CB8AC3E}">
        <p14:creationId xmlns:p14="http://schemas.microsoft.com/office/powerpoint/2010/main" val="87941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GUK - two column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A26AD-B59E-4794-8823-4C526968F8ED}"/>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7" name="Text Placeholder 6">
            <a:extLst>
              <a:ext uri="{FF2B5EF4-FFF2-40B4-BE49-F238E27FC236}">
                <a16:creationId xmlns:a16="http://schemas.microsoft.com/office/drawing/2014/main" id="{337A1B95-1322-4F0F-A72E-2D118A6BF27F}"/>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18" name="Text Placeholder 17">
            <a:extLst>
              <a:ext uri="{FF2B5EF4-FFF2-40B4-BE49-F238E27FC236}">
                <a16:creationId xmlns:a16="http://schemas.microsoft.com/office/drawing/2014/main" id="{146BA32D-6D7E-4813-AD14-A7EBA1B60965}"/>
              </a:ext>
            </a:extLst>
          </p:cNvPr>
          <p:cNvSpPr>
            <a:spLocks noGrp="1"/>
          </p:cNvSpPr>
          <p:nvPr>
            <p:ph type="body" sz="quarter" idx="11" hasCustomPrompt="1"/>
          </p:nvPr>
        </p:nvSpPr>
        <p:spPr>
          <a:xfrm>
            <a:off x="458775" y="2118049"/>
            <a:ext cx="11160125" cy="3508407"/>
          </a:xfrm>
          <a:prstGeom prst="rect">
            <a:avLst/>
          </a:prstGeom>
        </p:spPr>
        <p:txBody>
          <a:bodyPr numCol="2"/>
          <a:lstStyle>
            <a:lvl1pPr marL="342900" marR="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latin typeface="Trebuchet MS" panose="020B0603020202020204" pitchFamily="34" charset="0"/>
                <a:cs typeface="Calibri" panose="020F0502020204030204" pitchFamily="34" charset="0"/>
              </a:defRPr>
            </a:lvl1pPr>
          </a:lstStyle>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indent="-342900">
              <a:spcBef>
                <a:spcPts val="600"/>
              </a:spcBef>
              <a:buFont typeface="Arial" panose="020B0604020202020204" pitchFamily="34" charset="0"/>
              <a:buChar char="•"/>
            </a:pPr>
            <a:endParaRPr lang="en-GB" sz="2400" dirty="0"/>
          </a:p>
          <a:p>
            <a:pPr marL="12700">
              <a:spcBef>
                <a:spcPts val="600"/>
              </a:spcBef>
            </a:pPr>
            <a:endParaRPr lang="en-GB" sz="2400" b="1" spc="-150" dirty="0">
              <a:solidFill>
                <a:srgbClr val="0A2240"/>
              </a:solidFill>
              <a:latin typeface="Calibri"/>
              <a:cs typeface="Calibri"/>
            </a:endParaRPr>
          </a:p>
        </p:txBody>
      </p:sp>
    </p:spTree>
    <p:extLst>
      <p:ext uri="{BB962C8B-B14F-4D97-AF65-F5344CB8AC3E}">
        <p14:creationId xmlns:p14="http://schemas.microsoft.com/office/powerpoint/2010/main" val="248762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GUK one column bul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48D669E-EB0D-4289-A164-6B7D3BE31737}"/>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3" name="Text Placeholder 6">
            <a:extLst>
              <a:ext uri="{FF2B5EF4-FFF2-40B4-BE49-F238E27FC236}">
                <a16:creationId xmlns:a16="http://schemas.microsoft.com/office/drawing/2014/main" id="{30572763-2761-4610-81E8-F158CCD7C121}"/>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4" name="Text Placeholder 17">
            <a:extLst>
              <a:ext uri="{FF2B5EF4-FFF2-40B4-BE49-F238E27FC236}">
                <a16:creationId xmlns:a16="http://schemas.microsoft.com/office/drawing/2014/main" id="{E63BBB39-7AFD-4B1A-9450-C73C0D2503C2}"/>
              </a:ext>
            </a:extLst>
          </p:cNvPr>
          <p:cNvSpPr>
            <a:spLocks noGrp="1"/>
          </p:cNvSpPr>
          <p:nvPr>
            <p:ph type="body" sz="quarter" idx="11" hasCustomPrompt="1"/>
          </p:nvPr>
        </p:nvSpPr>
        <p:spPr>
          <a:xfrm>
            <a:off x="458775" y="2118049"/>
            <a:ext cx="11160125" cy="3508407"/>
          </a:xfrm>
          <a:prstGeom prst="rect">
            <a:avLst/>
          </a:prstGeom>
        </p:spPr>
        <p:txBody>
          <a:bodyPr numCol="1"/>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latin typeface="Trebuchet MS" panose="020B0603020202020204" pitchFamily="34" charset="0"/>
                <a:cs typeface="Calibri" panose="020F0502020204030204" pitchFamily="34" charset="0"/>
              </a:defRPr>
            </a:lvl1pPr>
          </a:lstStyle>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 </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2400" dirty="0"/>
              <a:t>Blah Blah Blah Blah Blah Blah Blah Blah Blah Blah Blah Blah Blah Blah Blah Blah Blah Blah Blah Blah Blah Blah Blah Blah</a:t>
            </a:r>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marR="0" lvl="0" indent="-34290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lang="en-GB" sz="2400" dirty="0"/>
          </a:p>
          <a:p>
            <a:pPr marL="342900" indent="-342900">
              <a:spcBef>
                <a:spcPts val="600"/>
              </a:spcBef>
              <a:buFont typeface="Arial" panose="020B0604020202020204" pitchFamily="34" charset="0"/>
              <a:buChar char="•"/>
            </a:pPr>
            <a:endParaRPr lang="en-GB" sz="2400" dirty="0"/>
          </a:p>
          <a:p>
            <a:pPr marL="12700">
              <a:spcBef>
                <a:spcPts val="600"/>
              </a:spcBef>
            </a:pPr>
            <a:endParaRPr lang="en-GB" sz="2400" b="1" spc="-150" dirty="0">
              <a:solidFill>
                <a:srgbClr val="0A2240"/>
              </a:solidFill>
              <a:latin typeface="Calibri"/>
              <a:cs typeface="Calibri"/>
            </a:endParaRPr>
          </a:p>
        </p:txBody>
      </p:sp>
    </p:spTree>
    <p:extLst>
      <p:ext uri="{BB962C8B-B14F-4D97-AF65-F5344CB8AC3E}">
        <p14:creationId xmlns:p14="http://schemas.microsoft.com/office/powerpoint/2010/main" val="87781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GUK one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610B27A7-3094-4042-88EB-22F5BF7D9A9D}"/>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3" name="Text Placeholder 6">
            <a:extLst>
              <a:ext uri="{FF2B5EF4-FFF2-40B4-BE49-F238E27FC236}">
                <a16:creationId xmlns:a16="http://schemas.microsoft.com/office/drawing/2014/main" id="{17BEEDFE-96F0-4E04-B6C8-20F183B3FD70}"/>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5" name="Text Placeholder 6">
            <a:extLst>
              <a:ext uri="{FF2B5EF4-FFF2-40B4-BE49-F238E27FC236}">
                <a16:creationId xmlns:a16="http://schemas.microsoft.com/office/drawing/2014/main" id="{C88E4A32-11DB-4A70-8FB6-F9B25C622E2E}"/>
              </a:ext>
            </a:extLst>
          </p:cNvPr>
          <p:cNvSpPr>
            <a:spLocks noGrp="1"/>
          </p:cNvSpPr>
          <p:nvPr>
            <p:ph type="body" sz="quarter" idx="11" hasCustomPrompt="1"/>
          </p:nvPr>
        </p:nvSpPr>
        <p:spPr>
          <a:xfrm>
            <a:off x="458106" y="2332653"/>
            <a:ext cx="11233150" cy="30417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spc="0">
                <a:latin typeface="Trebuchet MS" panose="020B060302020202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a:t>
            </a:r>
            <a:endParaRPr lang="en-GB" dirty="0"/>
          </a:p>
        </p:txBody>
      </p:sp>
    </p:spTree>
    <p:extLst>
      <p:ext uri="{BB962C8B-B14F-4D97-AF65-F5344CB8AC3E}">
        <p14:creationId xmlns:p14="http://schemas.microsoft.com/office/powerpoint/2010/main" val="288818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GUK Pictur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477ADA1B-AEFD-402B-A8ED-B2A12DC741E2}"/>
              </a:ext>
            </a:extLst>
          </p:cNvPr>
          <p:cNvSpPr>
            <a:spLocks noGrp="1"/>
          </p:cNvSpPr>
          <p:nvPr>
            <p:ph type="title" hasCustomPrompt="1"/>
          </p:nvPr>
        </p:nvSpPr>
        <p:spPr>
          <a:xfrm>
            <a:off x="458775" y="336539"/>
            <a:ext cx="11232481" cy="801796"/>
          </a:xfrm>
          <a:prstGeom prst="rect">
            <a:avLst/>
          </a:prstGeom>
        </p:spPr>
        <p:txBody>
          <a:bodyPr/>
          <a:lstStyle>
            <a:lvl1pPr>
              <a:defRPr sz="3600" b="1" spc="-150"/>
            </a:lvl1pPr>
          </a:lstStyle>
          <a:p>
            <a:r>
              <a:rPr lang="en-US" dirty="0"/>
              <a:t>Header text goes here</a:t>
            </a:r>
            <a:endParaRPr lang="en-GB" dirty="0"/>
          </a:p>
        </p:txBody>
      </p:sp>
      <p:sp>
        <p:nvSpPr>
          <p:cNvPr id="3" name="Text Placeholder 6">
            <a:extLst>
              <a:ext uri="{FF2B5EF4-FFF2-40B4-BE49-F238E27FC236}">
                <a16:creationId xmlns:a16="http://schemas.microsoft.com/office/drawing/2014/main" id="{99C59177-0CB2-44F7-A042-F3E2D14EC216}"/>
              </a:ext>
            </a:extLst>
          </p:cNvPr>
          <p:cNvSpPr>
            <a:spLocks noGrp="1"/>
          </p:cNvSpPr>
          <p:nvPr>
            <p:ph type="body" sz="quarter" idx="10" hasCustomPrompt="1"/>
          </p:nvPr>
        </p:nvSpPr>
        <p:spPr>
          <a:xfrm>
            <a:off x="458775" y="1231544"/>
            <a:ext cx="11233150" cy="494619"/>
          </a:xfrm>
          <a:prstGeom prst="rect">
            <a:avLst/>
          </a:prstGeom>
        </p:spPr>
        <p:txBody>
          <a:bodyPr/>
          <a:lstStyle>
            <a:lvl1pPr marL="0" indent="0">
              <a:buNone/>
              <a:defRPr sz="2400" b="1" spc="0"/>
            </a:lvl1pPr>
          </a:lstStyle>
          <a:p>
            <a:pPr lvl="0"/>
            <a:r>
              <a:rPr lang="en-US" dirty="0" err="1"/>
              <a:t>Subheader</a:t>
            </a:r>
            <a:r>
              <a:rPr lang="en-US" dirty="0"/>
              <a:t> goes here</a:t>
            </a:r>
            <a:endParaRPr lang="en-GB" dirty="0"/>
          </a:p>
        </p:txBody>
      </p:sp>
      <p:sp>
        <p:nvSpPr>
          <p:cNvPr id="4" name="Text Placeholder 6">
            <a:extLst>
              <a:ext uri="{FF2B5EF4-FFF2-40B4-BE49-F238E27FC236}">
                <a16:creationId xmlns:a16="http://schemas.microsoft.com/office/drawing/2014/main" id="{EB675AA4-F82E-4A0C-B074-B49103C0058E}"/>
              </a:ext>
            </a:extLst>
          </p:cNvPr>
          <p:cNvSpPr>
            <a:spLocks noGrp="1"/>
          </p:cNvSpPr>
          <p:nvPr>
            <p:ph type="body" sz="quarter" idx="11" hasCustomPrompt="1"/>
          </p:nvPr>
        </p:nvSpPr>
        <p:spPr>
          <a:xfrm>
            <a:off x="3788228" y="2332653"/>
            <a:ext cx="7903027" cy="279918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spc="0">
                <a:latin typeface="Trebuchet MS" panose="020B0603020202020204" pitchFamily="34" charset="0"/>
                <a:cs typeface="Calibri" panose="020F050202020403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 body text</a:t>
            </a:r>
            <a:endParaRPr lang="en-GB" dirty="0"/>
          </a:p>
        </p:txBody>
      </p:sp>
      <p:sp>
        <p:nvSpPr>
          <p:cNvPr id="6" name="Picture Placeholder 5">
            <a:extLst>
              <a:ext uri="{FF2B5EF4-FFF2-40B4-BE49-F238E27FC236}">
                <a16:creationId xmlns:a16="http://schemas.microsoft.com/office/drawing/2014/main" id="{E4E31385-8737-4BF7-B12B-9C430A739906}"/>
              </a:ext>
            </a:extLst>
          </p:cNvPr>
          <p:cNvSpPr>
            <a:spLocks noGrp="1"/>
          </p:cNvSpPr>
          <p:nvPr>
            <p:ph type="pic" sz="quarter" idx="12"/>
          </p:nvPr>
        </p:nvSpPr>
        <p:spPr>
          <a:xfrm>
            <a:off x="458788" y="2332652"/>
            <a:ext cx="3133725" cy="2799735"/>
          </a:xfrm>
          <a:prstGeom prst="rect">
            <a:avLst/>
          </a:prstGeom>
          <a:solidFill>
            <a:schemeClr val="bg1">
              <a:lumMod val="95000"/>
            </a:schemeClr>
          </a:solidFill>
        </p:spPr>
        <p:txBody>
          <a:bodyPr/>
          <a:lstStyle>
            <a:lvl1pPr marL="0" indent="0">
              <a:buNone/>
              <a:defRPr/>
            </a:lvl1pPr>
          </a:lstStyle>
          <a:p>
            <a:endParaRPr lang="en-GB" dirty="0"/>
          </a:p>
        </p:txBody>
      </p:sp>
    </p:spTree>
    <p:extLst>
      <p:ext uri="{BB962C8B-B14F-4D97-AF65-F5344CB8AC3E}">
        <p14:creationId xmlns:p14="http://schemas.microsoft.com/office/powerpoint/2010/main" val="336078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77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60" r:id="rId5"/>
    <p:sldLayoutId id="2147483657" r:id="rId6"/>
    <p:sldLayoutId id="2147483663" r:id="rId7"/>
    <p:sldLayoutId id="2147483664" r:id="rId8"/>
    <p:sldLayoutId id="2147483665" r:id="rId9"/>
    <p:sldLayoutId id="2147483658" r:id="rId10"/>
    <p:sldLayoutId id="2147483681" r:id="rId11"/>
    <p:sldLayoutId id="2147483682" r:id="rId12"/>
  </p:sldLayoutIdLst>
  <p:txStyles>
    <p:titleStyle>
      <a:lvl1pPr algn="l" defTabSz="914400" rtl="0" eaLnBrk="1" latinLnBrk="0" hangingPunct="1">
        <a:lnSpc>
          <a:spcPct val="90000"/>
        </a:lnSpc>
        <a:spcBef>
          <a:spcPct val="0"/>
        </a:spcBef>
        <a:buNone/>
        <a:defRPr sz="4400" kern="1200">
          <a:solidFill>
            <a:srgbClr val="00A77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s://www.tomorrowsengineers.org.uk/"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5F554-2991-445A-B274-A9ADBD1B6C97}"/>
              </a:ext>
            </a:extLst>
          </p:cNvPr>
          <p:cNvSpPr>
            <a:spLocks noGrp="1"/>
          </p:cNvSpPr>
          <p:nvPr>
            <p:ph type="body" sz="quarter" idx="10"/>
          </p:nvPr>
        </p:nvSpPr>
        <p:spPr>
          <a:xfrm>
            <a:off x="411088" y="1680715"/>
            <a:ext cx="8034239" cy="760057"/>
          </a:xfrm>
        </p:spPr>
        <p:txBody>
          <a:bodyPr>
            <a:noAutofit/>
          </a:bodyPr>
          <a:lstStyle/>
          <a:p>
            <a:pPr>
              <a:lnSpc>
                <a:spcPct val="100000"/>
              </a:lnSpc>
              <a:spcBef>
                <a:spcPts val="0"/>
              </a:spcBef>
            </a:pPr>
            <a:r>
              <a:rPr lang="en-GB" sz="5548" dirty="0"/>
              <a:t>An impact framework </a:t>
            </a:r>
          </a:p>
          <a:p>
            <a:pPr>
              <a:lnSpc>
                <a:spcPct val="100000"/>
              </a:lnSpc>
              <a:spcBef>
                <a:spcPts val="0"/>
              </a:spcBef>
            </a:pPr>
            <a:r>
              <a:rPr lang="en-GB" sz="5548" dirty="0"/>
              <a:t>for engineering outreach</a:t>
            </a:r>
          </a:p>
        </p:txBody>
      </p:sp>
      <p:sp>
        <p:nvSpPr>
          <p:cNvPr id="3" name="Text Placeholder 2">
            <a:extLst>
              <a:ext uri="{FF2B5EF4-FFF2-40B4-BE49-F238E27FC236}">
                <a16:creationId xmlns:a16="http://schemas.microsoft.com/office/drawing/2014/main" id="{B059770F-63A7-4046-A1F0-5F967C6DBBAF}"/>
              </a:ext>
            </a:extLst>
          </p:cNvPr>
          <p:cNvSpPr>
            <a:spLocks noGrp="1"/>
          </p:cNvSpPr>
          <p:nvPr>
            <p:ph type="body" sz="quarter" idx="11"/>
          </p:nvPr>
        </p:nvSpPr>
        <p:spPr>
          <a:xfrm>
            <a:off x="411088" y="3831727"/>
            <a:ext cx="8034239" cy="760413"/>
          </a:xfrm>
        </p:spPr>
        <p:txBody>
          <a:bodyPr/>
          <a:lstStyle/>
          <a:p>
            <a:r>
              <a:rPr lang="en-GB" dirty="0"/>
              <a:t>Steph Neave, Head of Research</a:t>
            </a:r>
          </a:p>
        </p:txBody>
      </p:sp>
      <p:sp>
        <p:nvSpPr>
          <p:cNvPr id="4" name="Text Placeholder 3">
            <a:extLst>
              <a:ext uri="{FF2B5EF4-FFF2-40B4-BE49-F238E27FC236}">
                <a16:creationId xmlns:a16="http://schemas.microsoft.com/office/drawing/2014/main" id="{6F74D491-49DD-41ED-998C-BD4CBB9D71DF}"/>
              </a:ext>
            </a:extLst>
          </p:cNvPr>
          <p:cNvSpPr>
            <a:spLocks noGrp="1"/>
          </p:cNvSpPr>
          <p:nvPr>
            <p:ph type="body" sz="quarter" idx="12"/>
          </p:nvPr>
        </p:nvSpPr>
        <p:spPr/>
        <p:txBody>
          <a:bodyPr/>
          <a:lstStyle/>
          <a:p>
            <a:r>
              <a:rPr lang="en-GB" dirty="0"/>
              <a:t>@_EngineeringUK</a:t>
            </a:r>
          </a:p>
        </p:txBody>
      </p:sp>
    </p:spTree>
    <p:extLst>
      <p:ext uri="{BB962C8B-B14F-4D97-AF65-F5344CB8AC3E}">
        <p14:creationId xmlns:p14="http://schemas.microsoft.com/office/powerpoint/2010/main" val="2262993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22" name="Rectangle 21">
            <a:extLst>
              <a:ext uri="{FF2B5EF4-FFF2-40B4-BE49-F238E27FC236}">
                <a16:creationId xmlns:a16="http://schemas.microsoft.com/office/drawing/2014/main" id="{3C74DA65-3B0F-4A84-A211-AAA48C385389}"/>
              </a:ext>
            </a:extLst>
          </p:cNvPr>
          <p:cNvSpPr/>
          <p:nvPr/>
        </p:nvSpPr>
        <p:spPr>
          <a:xfrm>
            <a:off x="10375135" y="210429"/>
            <a:ext cx="1528215" cy="6468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sp>
        <p:nvSpPr>
          <p:cNvPr id="13" name="Rectangle 12">
            <a:extLst>
              <a:ext uri="{FF2B5EF4-FFF2-40B4-BE49-F238E27FC236}">
                <a16:creationId xmlns:a16="http://schemas.microsoft.com/office/drawing/2014/main" id="{ECE229BF-97AC-457D-8E9A-F687F890261C}"/>
              </a:ext>
            </a:extLst>
          </p:cNvPr>
          <p:cNvSpPr/>
          <p:nvPr/>
        </p:nvSpPr>
        <p:spPr>
          <a:xfrm>
            <a:off x="8736618" y="210429"/>
            <a:ext cx="1528215" cy="6468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9" dirty="0">
                <a:solidFill>
                  <a:schemeClr val="bg1"/>
                </a:solidFill>
              </a:rPr>
              <a:t>Increased number and diversity of young people choosing to study academic or vocational qualification in STEM subjects</a:t>
            </a:r>
          </a:p>
          <a:p>
            <a:pPr algn="ctr"/>
            <a:endParaRPr lang="en-GB" sz="1849" dirty="0">
              <a:solidFill>
                <a:schemeClr val="bg1"/>
              </a:solidFill>
            </a:endParaRPr>
          </a:p>
        </p:txBody>
      </p:sp>
      <p:sp>
        <p:nvSpPr>
          <p:cNvPr id="14" name="Rectangle 13">
            <a:extLst>
              <a:ext uri="{FF2B5EF4-FFF2-40B4-BE49-F238E27FC236}">
                <a16:creationId xmlns:a16="http://schemas.microsoft.com/office/drawing/2014/main" id="{F26A97DA-FAC1-4FC1-B432-AAB71C76F4AD}"/>
              </a:ext>
            </a:extLst>
          </p:cNvPr>
          <p:cNvSpPr/>
          <p:nvPr/>
        </p:nvSpPr>
        <p:spPr>
          <a:xfrm>
            <a:off x="298277" y="377801"/>
            <a:ext cx="11328170" cy="954749"/>
          </a:xfrm>
          <a:prstGeom prst="rect">
            <a:avLst/>
          </a:prstGeom>
        </p:spPr>
        <p:txBody>
          <a:bodyPr wrap="square">
            <a:spAutoFit/>
          </a:bodyPr>
          <a:lstStyle/>
          <a:p>
            <a:r>
              <a:rPr lang="en-GB" sz="2802" b="1" dirty="0"/>
              <a:t>What is in our power to influence and measure?</a:t>
            </a:r>
          </a:p>
          <a:p>
            <a:pPr algn="ctr"/>
            <a:endParaRPr lang="en-GB" sz="2802" b="1" dirty="0">
              <a:latin typeface="+mj-lt"/>
            </a:endParaRPr>
          </a:p>
        </p:txBody>
      </p:sp>
      <p:sp>
        <p:nvSpPr>
          <p:cNvPr id="8" name="Rectangle 7">
            <a:extLst>
              <a:ext uri="{FF2B5EF4-FFF2-40B4-BE49-F238E27FC236}">
                <a16:creationId xmlns:a16="http://schemas.microsoft.com/office/drawing/2014/main" id="{F4F57D6E-C300-4058-8861-DA42724A6A96}"/>
              </a:ext>
            </a:extLst>
          </p:cNvPr>
          <p:cNvSpPr/>
          <p:nvPr/>
        </p:nvSpPr>
        <p:spPr>
          <a:xfrm>
            <a:off x="393521" y="5149566"/>
            <a:ext cx="3901388" cy="1290866"/>
          </a:xfrm>
          <a:prstGeom prst="rect">
            <a:avLst/>
          </a:prstGeom>
        </p:spPr>
        <p:txBody>
          <a:bodyPr wrap="square">
            <a:spAutoFit/>
          </a:bodyPr>
          <a:lstStyle/>
          <a:p>
            <a:pPr algn="ctr"/>
            <a:r>
              <a:rPr lang="en-GB" sz="2017" dirty="0">
                <a:solidFill>
                  <a:schemeClr val="bg1">
                    <a:lumMod val="50000"/>
                  </a:schemeClr>
                </a:solidFill>
              </a:rPr>
              <a:t>Eco-system of institutions and policies, norms and inclusion, resources and infrastructure </a:t>
            </a:r>
          </a:p>
          <a:p>
            <a:pPr algn="ctr"/>
            <a:endParaRPr lang="en-GB" sz="1737" dirty="0">
              <a:solidFill>
                <a:schemeClr val="bg1">
                  <a:lumMod val="50000"/>
                </a:schemeClr>
              </a:solidFill>
            </a:endParaRPr>
          </a:p>
        </p:txBody>
      </p:sp>
    </p:spTree>
    <p:extLst>
      <p:ext uri="{BB962C8B-B14F-4D97-AF65-F5344CB8AC3E}">
        <p14:creationId xmlns:p14="http://schemas.microsoft.com/office/powerpoint/2010/main" val="134372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22" name="Rectangle 21">
            <a:extLst>
              <a:ext uri="{FF2B5EF4-FFF2-40B4-BE49-F238E27FC236}">
                <a16:creationId xmlns:a16="http://schemas.microsoft.com/office/drawing/2014/main" id="{3C74DA65-3B0F-4A84-A211-AAA48C385389}"/>
              </a:ext>
            </a:extLst>
          </p:cNvPr>
          <p:cNvSpPr/>
          <p:nvPr/>
        </p:nvSpPr>
        <p:spPr>
          <a:xfrm>
            <a:off x="10375135" y="210429"/>
            <a:ext cx="1528215" cy="6468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8522030" y="45889"/>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B93FA7-539F-4F2A-AA3C-9070B6CC1E39}"/>
              </a:ext>
            </a:extLst>
          </p:cNvPr>
          <p:cNvSpPr txBox="1"/>
          <p:nvPr/>
        </p:nvSpPr>
        <p:spPr>
          <a:xfrm>
            <a:off x="8202047" y="5149566"/>
            <a:ext cx="460767" cy="1968286"/>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14" name="Rectangle 13">
            <a:extLst>
              <a:ext uri="{FF2B5EF4-FFF2-40B4-BE49-F238E27FC236}">
                <a16:creationId xmlns:a16="http://schemas.microsoft.com/office/drawing/2014/main" id="{F26A97DA-FAC1-4FC1-B432-AAB71C76F4AD}"/>
              </a:ext>
            </a:extLst>
          </p:cNvPr>
          <p:cNvSpPr/>
          <p:nvPr/>
        </p:nvSpPr>
        <p:spPr>
          <a:xfrm>
            <a:off x="298277" y="377801"/>
            <a:ext cx="8297555" cy="954749"/>
          </a:xfrm>
          <a:prstGeom prst="rect">
            <a:avLst/>
          </a:prstGeom>
        </p:spPr>
        <p:txBody>
          <a:bodyPr wrap="square">
            <a:spAutoFit/>
          </a:bodyPr>
          <a:lstStyle/>
          <a:p>
            <a:r>
              <a:rPr lang="en-GB" sz="2802" b="1" dirty="0"/>
              <a:t>What is in our power to influence and measure?</a:t>
            </a:r>
          </a:p>
          <a:p>
            <a:pPr algn="ctr"/>
            <a:endParaRPr lang="en-GB" sz="2802" b="1" dirty="0">
              <a:latin typeface="+mj-lt"/>
            </a:endParaRPr>
          </a:p>
        </p:txBody>
      </p:sp>
      <p:sp>
        <p:nvSpPr>
          <p:cNvPr id="10" name="Rectangle 9">
            <a:extLst>
              <a:ext uri="{FF2B5EF4-FFF2-40B4-BE49-F238E27FC236}">
                <a16:creationId xmlns:a16="http://schemas.microsoft.com/office/drawing/2014/main" id="{571F0E67-EE41-4940-AA1A-F76A0BDF733E}"/>
              </a:ext>
            </a:extLst>
          </p:cNvPr>
          <p:cNvSpPr/>
          <p:nvPr/>
        </p:nvSpPr>
        <p:spPr>
          <a:xfrm>
            <a:off x="393521" y="5149566"/>
            <a:ext cx="3901388" cy="1290866"/>
          </a:xfrm>
          <a:prstGeom prst="rect">
            <a:avLst/>
          </a:prstGeom>
        </p:spPr>
        <p:txBody>
          <a:bodyPr wrap="square">
            <a:spAutoFit/>
          </a:bodyPr>
          <a:lstStyle/>
          <a:p>
            <a:pPr algn="ctr"/>
            <a:r>
              <a:rPr lang="en-GB" sz="2017" dirty="0">
                <a:solidFill>
                  <a:schemeClr val="bg1">
                    <a:lumMod val="50000"/>
                  </a:schemeClr>
                </a:solidFill>
              </a:rPr>
              <a:t>Eco-system of institutions and policies, norms and inclusion, resources and infrastructure </a:t>
            </a:r>
          </a:p>
          <a:p>
            <a:pPr algn="ctr"/>
            <a:endParaRPr lang="en-GB" sz="1737" dirty="0">
              <a:solidFill>
                <a:schemeClr val="bg1">
                  <a:lumMod val="50000"/>
                </a:schemeClr>
              </a:solidFill>
            </a:endParaRPr>
          </a:p>
        </p:txBody>
      </p:sp>
      <p:sp>
        <p:nvSpPr>
          <p:cNvPr id="12" name="Rectangle 11">
            <a:extLst>
              <a:ext uri="{FF2B5EF4-FFF2-40B4-BE49-F238E27FC236}">
                <a16:creationId xmlns:a16="http://schemas.microsoft.com/office/drawing/2014/main" id="{28D11495-DADA-43AF-A609-CAEE2FBE2141}"/>
              </a:ext>
            </a:extLst>
          </p:cNvPr>
          <p:cNvSpPr/>
          <p:nvPr/>
        </p:nvSpPr>
        <p:spPr>
          <a:xfrm>
            <a:off x="8736618" y="210429"/>
            <a:ext cx="1528215" cy="6468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9" dirty="0">
                <a:solidFill>
                  <a:schemeClr val="bg1"/>
                </a:solidFill>
              </a:rPr>
              <a:t>Increased number and diversity of young people choosing to study academic or vocational qualification in STEM subjects</a:t>
            </a:r>
          </a:p>
          <a:p>
            <a:pPr algn="ctr"/>
            <a:endParaRPr lang="en-GB" sz="1849" dirty="0">
              <a:solidFill>
                <a:schemeClr val="bg1"/>
              </a:solidFill>
            </a:endParaRPr>
          </a:p>
        </p:txBody>
      </p:sp>
    </p:spTree>
    <p:extLst>
      <p:ext uri="{BB962C8B-B14F-4D97-AF65-F5344CB8AC3E}">
        <p14:creationId xmlns:p14="http://schemas.microsoft.com/office/powerpoint/2010/main" val="2173494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22" name="Rectangle 21">
            <a:extLst>
              <a:ext uri="{FF2B5EF4-FFF2-40B4-BE49-F238E27FC236}">
                <a16:creationId xmlns:a16="http://schemas.microsoft.com/office/drawing/2014/main" id="{3C74DA65-3B0F-4A84-A211-AAA48C385389}"/>
              </a:ext>
            </a:extLst>
          </p:cNvPr>
          <p:cNvSpPr/>
          <p:nvPr/>
        </p:nvSpPr>
        <p:spPr>
          <a:xfrm>
            <a:off x="10375135" y="210429"/>
            <a:ext cx="1528215" cy="6468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8522030" y="45889"/>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B93FA7-539F-4F2A-AA3C-9070B6CC1E39}"/>
              </a:ext>
            </a:extLst>
          </p:cNvPr>
          <p:cNvSpPr txBox="1"/>
          <p:nvPr/>
        </p:nvSpPr>
        <p:spPr>
          <a:xfrm>
            <a:off x="8202047" y="5149566"/>
            <a:ext cx="460767" cy="1968286"/>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14" name="Rectangle 13">
            <a:extLst>
              <a:ext uri="{FF2B5EF4-FFF2-40B4-BE49-F238E27FC236}">
                <a16:creationId xmlns:a16="http://schemas.microsoft.com/office/drawing/2014/main" id="{F26A97DA-FAC1-4FC1-B432-AAB71C76F4AD}"/>
              </a:ext>
            </a:extLst>
          </p:cNvPr>
          <p:cNvSpPr/>
          <p:nvPr/>
        </p:nvSpPr>
        <p:spPr>
          <a:xfrm>
            <a:off x="298277" y="377801"/>
            <a:ext cx="8297555" cy="954749"/>
          </a:xfrm>
          <a:prstGeom prst="rect">
            <a:avLst/>
          </a:prstGeom>
        </p:spPr>
        <p:txBody>
          <a:bodyPr wrap="square">
            <a:spAutoFit/>
          </a:bodyPr>
          <a:lstStyle/>
          <a:p>
            <a:r>
              <a:rPr lang="en-GB" sz="2802" b="1" dirty="0"/>
              <a:t>What is in our power to influence and measure?</a:t>
            </a:r>
          </a:p>
          <a:p>
            <a:pPr algn="ctr"/>
            <a:endParaRPr lang="en-GB" sz="2802" b="1" dirty="0">
              <a:latin typeface="+mj-lt"/>
            </a:endParaRPr>
          </a:p>
        </p:txBody>
      </p:sp>
      <p:sp>
        <p:nvSpPr>
          <p:cNvPr id="10" name="Rectangle 9">
            <a:extLst>
              <a:ext uri="{FF2B5EF4-FFF2-40B4-BE49-F238E27FC236}">
                <a16:creationId xmlns:a16="http://schemas.microsoft.com/office/drawing/2014/main" id="{571F0E67-EE41-4940-AA1A-F76A0BDF733E}"/>
              </a:ext>
            </a:extLst>
          </p:cNvPr>
          <p:cNvSpPr/>
          <p:nvPr/>
        </p:nvSpPr>
        <p:spPr>
          <a:xfrm>
            <a:off x="393521" y="5149566"/>
            <a:ext cx="3901388" cy="1290866"/>
          </a:xfrm>
          <a:prstGeom prst="rect">
            <a:avLst/>
          </a:prstGeom>
        </p:spPr>
        <p:txBody>
          <a:bodyPr wrap="square">
            <a:spAutoFit/>
          </a:bodyPr>
          <a:lstStyle/>
          <a:p>
            <a:pPr algn="ctr"/>
            <a:r>
              <a:rPr lang="en-GB" sz="2017" dirty="0">
                <a:solidFill>
                  <a:schemeClr val="bg1">
                    <a:lumMod val="50000"/>
                  </a:schemeClr>
                </a:solidFill>
              </a:rPr>
              <a:t>Eco-system of institutions and policies, norms and inclusion, resources and infrastructure </a:t>
            </a:r>
          </a:p>
          <a:p>
            <a:pPr algn="ctr"/>
            <a:endParaRPr lang="en-GB" sz="1737" dirty="0">
              <a:solidFill>
                <a:schemeClr val="bg1">
                  <a:lumMod val="50000"/>
                </a:schemeClr>
              </a:solidFill>
            </a:endParaRPr>
          </a:p>
        </p:txBody>
      </p:sp>
      <p:sp>
        <p:nvSpPr>
          <p:cNvPr id="12" name="Rectangle 11">
            <a:extLst>
              <a:ext uri="{FF2B5EF4-FFF2-40B4-BE49-F238E27FC236}">
                <a16:creationId xmlns:a16="http://schemas.microsoft.com/office/drawing/2014/main" id="{28D11495-DADA-43AF-A609-CAEE2FBE2141}"/>
              </a:ext>
            </a:extLst>
          </p:cNvPr>
          <p:cNvSpPr/>
          <p:nvPr/>
        </p:nvSpPr>
        <p:spPr>
          <a:xfrm>
            <a:off x="8736618" y="210429"/>
            <a:ext cx="1528215" cy="6468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9" dirty="0">
                <a:solidFill>
                  <a:schemeClr val="bg1"/>
                </a:solidFill>
              </a:rPr>
              <a:t>Increased number and diversity of young people choosing to study academic or vocational qualification in STEM subjects</a:t>
            </a:r>
          </a:p>
          <a:p>
            <a:pPr algn="ctr"/>
            <a:endParaRPr lang="en-GB" sz="1849" dirty="0">
              <a:solidFill>
                <a:schemeClr val="bg1"/>
              </a:solidFill>
            </a:endParaRPr>
          </a:p>
        </p:txBody>
      </p:sp>
      <p:sp>
        <p:nvSpPr>
          <p:cNvPr id="9" name="Rectangle 8">
            <a:extLst>
              <a:ext uri="{FF2B5EF4-FFF2-40B4-BE49-F238E27FC236}">
                <a16:creationId xmlns:a16="http://schemas.microsoft.com/office/drawing/2014/main" id="{65E0E809-1E46-4387-B628-873DE286822E}"/>
              </a:ext>
            </a:extLst>
          </p:cNvPr>
          <p:cNvSpPr/>
          <p:nvPr/>
        </p:nvSpPr>
        <p:spPr>
          <a:xfrm>
            <a:off x="5054763" y="2141365"/>
            <a:ext cx="3147284" cy="257527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17" dirty="0">
                <a:solidFill>
                  <a:schemeClr val="bg1"/>
                </a:solidFill>
              </a:rPr>
              <a:t>Young people are supported to have the capability, opportunity and motivation to make an informed choice as to whether to pursue an engineering career – and more choose to do so</a:t>
            </a:r>
          </a:p>
        </p:txBody>
      </p:sp>
    </p:spTree>
    <p:extLst>
      <p:ext uri="{BB962C8B-B14F-4D97-AF65-F5344CB8AC3E}">
        <p14:creationId xmlns:p14="http://schemas.microsoft.com/office/powerpoint/2010/main" val="20696820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22" name="Rectangle 21">
            <a:extLst>
              <a:ext uri="{FF2B5EF4-FFF2-40B4-BE49-F238E27FC236}">
                <a16:creationId xmlns:a16="http://schemas.microsoft.com/office/drawing/2014/main" id="{3C74DA65-3B0F-4A84-A211-AAA48C385389}"/>
              </a:ext>
            </a:extLst>
          </p:cNvPr>
          <p:cNvSpPr/>
          <p:nvPr/>
        </p:nvSpPr>
        <p:spPr>
          <a:xfrm>
            <a:off x="10375135" y="210429"/>
            <a:ext cx="1528215" cy="6468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8522030" y="45889"/>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B93FA7-539F-4F2A-AA3C-9070B6CC1E39}"/>
              </a:ext>
            </a:extLst>
          </p:cNvPr>
          <p:cNvSpPr txBox="1"/>
          <p:nvPr/>
        </p:nvSpPr>
        <p:spPr>
          <a:xfrm>
            <a:off x="8202047" y="5149566"/>
            <a:ext cx="460767" cy="1968286"/>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14" name="Rectangle 13">
            <a:extLst>
              <a:ext uri="{FF2B5EF4-FFF2-40B4-BE49-F238E27FC236}">
                <a16:creationId xmlns:a16="http://schemas.microsoft.com/office/drawing/2014/main" id="{F26A97DA-FAC1-4FC1-B432-AAB71C76F4AD}"/>
              </a:ext>
            </a:extLst>
          </p:cNvPr>
          <p:cNvSpPr/>
          <p:nvPr/>
        </p:nvSpPr>
        <p:spPr>
          <a:xfrm>
            <a:off x="298277" y="377801"/>
            <a:ext cx="8297555" cy="954749"/>
          </a:xfrm>
          <a:prstGeom prst="rect">
            <a:avLst/>
          </a:prstGeom>
        </p:spPr>
        <p:txBody>
          <a:bodyPr wrap="square">
            <a:spAutoFit/>
          </a:bodyPr>
          <a:lstStyle/>
          <a:p>
            <a:r>
              <a:rPr lang="en-GB" sz="2802" b="1" dirty="0"/>
              <a:t>What is in our power to influence and measure?</a:t>
            </a:r>
          </a:p>
          <a:p>
            <a:pPr algn="ctr"/>
            <a:endParaRPr lang="en-GB" sz="2802" b="1" dirty="0">
              <a:latin typeface="+mj-lt"/>
            </a:endParaRPr>
          </a:p>
        </p:txBody>
      </p:sp>
      <p:sp>
        <p:nvSpPr>
          <p:cNvPr id="12" name="Rectangle 11">
            <a:extLst>
              <a:ext uri="{FF2B5EF4-FFF2-40B4-BE49-F238E27FC236}">
                <a16:creationId xmlns:a16="http://schemas.microsoft.com/office/drawing/2014/main" id="{28D11495-DADA-43AF-A609-CAEE2FBE2141}"/>
              </a:ext>
            </a:extLst>
          </p:cNvPr>
          <p:cNvSpPr/>
          <p:nvPr/>
        </p:nvSpPr>
        <p:spPr>
          <a:xfrm>
            <a:off x="8736618" y="210429"/>
            <a:ext cx="1528215" cy="6468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9" dirty="0">
                <a:solidFill>
                  <a:schemeClr val="bg1"/>
                </a:solidFill>
              </a:rPr>
              <a:t>Increased number and diversity of young people choosing to study academic or vocational qualification in STEM subjects</a:t>
            </a:r>
          </a:p>
          <a:p>
            <a:pPr algn="ctr"/>
            <a:endParaRPr lang="en-GB" sz="1849" dirty="0">
              <a:solidFill>
                <a:schemeClr val="bg1"/>
              </a:solidFill>
            </a:endParaRPr>
          </a:p>
        </p:txBody>
      </p:sp>
      <p:sp>
        <p:nvSpPr>
          <p:cNvPr id="9" name="Rectangle 8">
            <a:extLst>
              <a:ext uri="{FF2B5EF4-FFF2-40B4-BE49-F238E27FC236}">
                <a16:creationId xmlns:a16="http://schemas.microsoft.com/office/drawing/2014/main" id="{65E0E809-1E46-4387-B628-873DE286822E}"/>
              </a:ext>
            </a:extLst>
          </p:cNvPr>
          <p:cNvSpPr/>
          <p:nvPr/>
        </p:nvSpPr>
        <p:spPr>
          <a:xfrm>
            <a:off x="5054763" y="2141365"/>
            <a:ext cx="3147284" cy="257527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17" dirty="0">
                <a:solidFill>
                  <a:schemeClr val="bg1"/>
                </a:solidFill>
              </a:rPr>
              <a:t>Young people are supported to have the capability, opportunity and motivation to make an informed choice as to whether to pursue an engineering career – and more choose to do so</a:t>
            </a:r>
          </a:p>
        </p:txBody>
      </p:sp>
      <p:sp>
        <p:nvSpPr>
          <p:cNvPr id="11" name="Rectangle 10">
            <a:extLst>
              <a:ext uri="{FF2B5EF4-FFF2-40B4-BE49-F238E27FC236}">
                <a16:creationId xmlns:a16="http://schemas.microsoft.com/office/drawing/2014/main" id="{F6703934-55B9-4236-B8C3-F85990245874}"/>
              </a:ext>
            </a:extLst>
          </p:cNvPr>
          <p:cNvSpPr/>
          <p:nvPr/>
        </p:nvSpPr>
        <p:spPr>
          <a:xfrm>
            <a:off x="511879" y="1853234"/>
            <a:ext cx="4340256" cy="4127605"/>
          </a:xfrm>
          <a:prstGeom prst="rect">
            <a:avLst/>
          </a:prstGeom>
        </p:spPr>
        <p:txBody>
          <a:bodyPr wrap="square">
            <a:spAutoFit/>
          </a:bodyPr>
          <a:lstStyle/>
          <a:p>
            <a:r>
              <a:rPr lang="en-GB" sz="2017" b="1" dirty="0">
                <a:solidFill>
                  <a:srgbClr val="202124"/>
                </a:solidFill>
              </a:rPr>
              <a:t>COM-B is a behavioural change approaches often used in theory of change models.</a:t>
            </a:r>
          </a:p>
          <a:p>
            <a:endParaRPr lang="en-GB" sz="2017" b="1" dirty="0">
              <a:solidFill>
                <a:srgbClr val="202124"/>
              </a:solidFill>
            </a:endParaRPr>
          </a:p>
          <a:p>
            <a:r>
              <a:rPr lang="en-GB" sz="2017" dirty="0">
                <a:solidFill>
                  <a:srgbClr val="202124"/>
                </a:solidFill>
              </a:rPr>
              <a:t>Underpinning the approach is the belief that at any given moment, a particular behaviour will occur only when the person concerned has the </a:t>
            </a:r>
            <a:r>
              <a:rPr lang="en-GB" sz="2017" b="1" dirty="0">
                <a:solidFill>
                  <a:srgbClr val="202124"/>
                </a:solidFill>
              </a:rPr>
              <a:t>capability</a:t>
            </a:r>
            <a:r>
              <a:rPr lang="en-GB" sz="2017" dirty="0">
                <a:solidFill>
                  <a:srgbClr val="202124"/>
                </a:solidFill>
              </a:rPr>
              <a:t> and </a:t>
            </a:r>
            <a:r>
              <a:rPr lang="en-GB" sz="2017" b="1" dirty="0">
                <a:solidFill>
                  <a:srgbClr val="202124"/>
                </a:solidFill>
              </a:rPr>
              <a:t>opportunity</a:t>
            </a:r>
            <a:r>
              <a:rPr lang="en-GB" sz="2017" dirty="0">
                <a:solidFill>
                  <a:srgbClr val="202124"/>
                </a:solidFill>
              </a:rPr>
              <a:t> to engage in the behaviour and is more </a:t>
            </a:r>
            <a:r>
              <a:rPr lang="en-GB" sz="2017" b="1" dirty="0">
                <a:solidFill>
                  <a:srgbClr val="202124"/>
                </a:solidFill>
              </a:rPr>
              <a:t>motivated</a:t>
            </a:r>
            <a:r>
              <a:rPr lang="en-GB" sz="2017" dirty="0">
                <a:solidFill>
                  <a:srgbClr val="202124"/>
                </a:solidFill>
              </a:rPr>
              <a:t> to enact that </a:t>
            </a:r>
            <a:r>
              <a:rPr lang="en-GB" sz="2017" b="1" dirty="0">
                <a:solidFill>
                  <a:srgbClr val="202124"/>
                </a:solidFill>
              </a:rPr>
              <a:t>behaviour</a:t>
            </a:r>
            <a:r>
              <a:rPr lang="en-GB" sz="2017" dirty="0">
                <a:solidFill>
                  <a:srgbClr val="202124"/>
                </a:solidFill>
              </a:rPr>
              <a:t> than any other behaviours​.</a:t>
            </a:r>
            <a:endParaRPr lang="en-GB" sz="2017" dirty="0"/>
          </a:p>
        </p:txBody>
      </p:sp>
    </p:spTree>
    <p:extLst>
      <p:ext uri="{BB962C8B-B14F-4D97-AF65-F5344CB8AC3E}">
        <p14:creationId xmlns:p14="http://schemas.microsoft.com/office/powerpoint/2010/main" val="185170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r>
              <a:rPr lang="en-GB" sz="800" i="1" dirty="0"/>
              <a:t>n</a:t>
            </a:r>
            <a:endParaRPr lang="en-GB" sz="504" dirty="0"/>
          </a:p>
        </p:txBody>
      </p:sp>
      <p:sp>
        <p:nvSpPr>
          <p:cNvPr id="17" name="Arrow: Down 16">
            <a:extLst>
              <a:ext uri="{FF2B5EF4-FFF2-40B4-BE49-F238E27FC236}">
                <a16:creationId xmlns:a16="http://schemas.microsoft.com/office/drawing/2014/main" id="{ED3599D1-5163-4A13-BD51-CD67CF541593}"/>
              </a:ext>
            </a:extLst>
          </p:cNvPr>
          <p:cNvSpPr/>
          <p:nvPr/>
        </p:nvSpPr>
        <p:spPr>
          <a:xfrm>
            <a:off x="2366425" y="3358811"/>
            <a:ext cx="342670" cy="2532731"/>
          </a:xfrm>
          <a:prstGeom prst="down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183605" y="291199"/>
            <a:ext cx="593688" cy="4223991"/>
          </a:xfrm>
          <a:prstGeom prst="ben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3773912" y="2848733"/>
            <a:ext cx="1420814" cy="575011"/>
          </a:xfrm>
          <a:prstGeom prst="rightArrow">
            <a:avLst/>
          </a:prstGeom>
          <a:solidFill>
            <a:schemeClr val="accent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25" name="TextBox 24">
            <a:extLst>
              <a:ext uri="{FF2B5EF4-FFF2-40B4-BE49-F238E27FC236}">
                <a16:creationId xmlns:a16="http://schemas.microsoft.com/office/drawing/2014/main" id="{DA4F75B8-CF47-426D-8343-67C477A05E93}"/>
              </a:ext>
            </a:extLst>
          </p:cNvPr>
          <p:cNvSpPr txBox="1"/>
          <p:nvPr/>
        </p:nvSpPr>
        <p:spPr>
          <a:xfrm>
            <a:off x="1737125" y="3712624"/>
            <a:ext cx="1549028" cy="868828"/>
          </a:xfrm>
          <a:prstGeom prst="rect">
            <a:avLst/>
          </a:prstGeom>
          <a:solidFill>
            <a:schemeClr val="bg1"/>
          </a:solidFill>
          <a:ln>
            <a:solidFill>
              <a:srgbClr val="002060"/>
            </a:solidFill>
          </a:ln>
        </p:spPr>
        <p:txBody>
          <a:bodyPr wrap="square" rtlCol="0">
            <a:spAutoFit/>
          </a:bodyPr>
          <a:lstStyle/>
          <a:p>
            <a:pPr algn="ctr"/>
            <a:r>
              <a:rPr lang="en-GB" sz="1009" i="1" dirty="0"/>
              <a:t>The more a young person engages, the more likely they are to perceive </a:t>
            </a:r>
            <a:r>
              <a:rPr lang="en-GB" sz="1009" i="1" dirty="0" err="1"/>
              <a:t>eng.</a:t>
            </a:r>
            <a:r>
              <a:rPr lang="en-GB" sz="1009" i="1" dirty="0"/>
              <a:t> as something for them.</a:t>
            </a:r>
          </a:p>
        </p:txBody>
      </p:sp>
      <p:sp>
        <p:nvSpPr>
          <p:cNvPr id="35" name="Rectangle 34">
            <a:extLst>
              <a:ext uri="{FF2B5EF4-FFF2-40B4-BE49-F238E27FC236}">
                <a16:creationId xmlns:a16="http://schemas.microsoft.com/office/drawing/2014/main" id="{450CAC6C-0AD1-4E4B-8B31-6FFB019F3D9C}"/>
              </a:ext>
            </a:extLst>
          </p:cNvPr>
          <p:cNvSpPr/>
          <p:nvPr/>
        </p:nvSpPr>
        <p:spPr>
          <a:xfrm>
            <a:off x="10375135" y="210429"/>
            <a:ext cx="1528215" cy="646840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sp>
        <p:nvSpPr>
          <p:cNvPr id="38" name="TextBox 37">
            <a:extLst>
              <a:ext uri="{FF2B5EF4-FFF2-40B4-BE49-F238E27FC236}">
                <a16:creationId xmlns:a16="http://schemas.microsoft.com/office/drawing/2014/main" id="{42A49684-B67A-4658-861D-D0E3CA043B0D}"/>
              </a:ext>
            </a:extLst>
          </p:cNvPr>
          <p:cNvSpPr txBox="1"/>
          <p:nvPr/>
        </p:nvSpPr>
        <p:spPr>
          <a:xfrm>
            <a:off x="8202047" y="5149566"/>
            <a:ext cx="460767" cy="1968286"/>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39" name="Rectangle 38">
            <a:extLst>
              <a:ext uri="{FF2B5EF4-FFF2-40B4-BE49-F238E27FC236}">
                <a16:creationId xmlns:a16="http://schemas.microsoft.com/office/drawing/2014/main" id="{8290E13D-EB13-45B4-9F11-C11439922418}"/>
              </a:ext>
            </a:extLst>
          </p:cNvPr>
          <p:cNvSpPr/>
          <p:nvPr/>
        </p:nvSpPr>
        <p:spPr>
          <a:xfrm>
            <a:off x="8736618" y="210429"/>
            <a:ext cx="1528215" cy="646840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49" dirty="0">
                <a:solidFill>
                  <a:schemeClr val="bg1"/>
                </a:solidFill>
              </a:rPr>
              <a:t>Increased number and diversity of young people choosing to study academic or vocational qualification in STEM subjects</a:t>
            </a:r>
          </a:p>
          <a:p>
            <a:pPr algn="ctr"/>
            <a:endParaRPr lang="en-GB" sz="1849" dirty="0">
              <a:solidFill>
                <a:schemeClr val="bg1"/>
              </a:solidFill>
            </a:endParaRPr>
          </a:p>
        </p:txBody>
      </p:sp>
      <p:sp>
        <p:nvSpPr>
          <p:cNvPr id="40" name="Rectangle 39">
            <a:extLst>
              <a:ext uri="{FF2B5EF4-FFF2-40B4-BE49-F238E27FC236}">
                <a16:creationId xmlns:a16="http://schemas.microsoft.com/office/drawing/2014/main" id="{949A6C5E-D8B6-415B-AAC2-800DA14A3287}"/>
              </a:ext>
            </a:extLst>
          </p:cNvPr>
          <p:cNvSpPr/>
          <p:nvPr/>
        </p:nvSpPr>
        <p:spPr>
          <a:xfrm>
            <a:off x="5213769" y="2071176"/>
            <a:ext cx="3147284" cy="257527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17" dirty="0">
                <a:solidFill>
                  <a:schemeClr val="bg1"/>
                </a:solidFill>
              </a:rPr>
              <a:t>Young people are supported to have the capability, opportunity and motivation to make an informed choice as to whether to pursue an engineering career – and more choose to do so</a:t>
            </a:r>
          </a:p>
        </p:txBody>
      </p:sp>
      <p:cxnSp>
        <p:nvCxnSpPr>
          <p:cNvPr id="41" name="Straight Connector 40">
            <a:extLst>
              <a:ext uri="{FF2B5EF4-FFF2-40B4-BE49-F238E27FC236}">
                <a16:creationId xmlns:a16="http://schemas.microsoft.com/office/drawing/2014/main" id="{BF973B13-12ED-4130-81FA-E4524DB2C4B4}"/>
              </a:ext>
            </a:extLst>
          </p:cNvPr>
          <p:cNvCxnSpPr>
            <a:cxnSpLocks/>
          </p:cNvCxnSpPr>
          <p:nvPr/>
        </p:nvCxnSpPr>
        <p:spPr>
          <a:xfrm>
            <a:off x="8535885" y="78313"/>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43" name="Arrow: Down 42">
            <a:extLst>
              <a:ext uri="{FF2B5EF4-FFF2-40B4-BE49-F238E27FC236}">
                <a16:creationId xmlns:a16="http://schemas.microsoft.com/office/drawing/2014/main" id="{1C80002D-F5B9-46E4-BC12-4B8177D62907}"/>
              </a:ext>
            </a:extLst>
          </p:cNvPr>
          <p:cNvSpPr/>
          <p:nvPr/>
        </p:nvSpPr>
        <p:spPr>
          <a:xfrm>
            <a:off x="2364638" y="490196"/>
            <a:ext cx="342670" cy="2287974"/>
          </a:xfrm>
          <a:prstGeom prst="down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0" name="TextBox 19">
            <a:extLst>
              <a:ext uri="{FF2B5EF4-FFF2-40B4-BE49-F238E27FC236}">
                <a16:creationId xmlns:a16="http://schemas.microsoft.com/office/drawing/2014/main" id="{B8A5E232-BDFC-4EF9-8820-8265995FB618}"/>
              </a:ext>
            </a:extLst>
          </p:cNvPr>
          <p:cNvSpPr txBox="1"/>
          <p:nvPr/>
        </p:nvSpPr>
        <p:spPr>
          <a:xfrm>
            <a:off x="1737125" y="1061440"/>
            <a:ext cx="1549028" cy="1024127"/>
          </a:xfrm>
          <a:prstGeom prst="rect">
            <a:avLst/>
          </a:prstGeom>
          <a:solidFill>
            <a:schemeClr val="bg1"/>
          </a:solidFill>
          <a:ln>
            <a:solidFill>
              <a:srgbClr val="002060"/>
            </a:solidFill>
          </a:ln>
        </p:spPr>
        <p:txBody>
          <a:bodyPr wrap="square" rtlCol="0">
            <a:spAutoFit/>
          </a:bodyPr>
          <a:lstStyle/>
          <a:p>
            <a:pPr algn="ctr"/>
            <a:r>
              <a:rPr lang="en-GB" sz="1009" i="1" dirty="0"/>
              <a:t>The more capable a young person becomes, the more likely they are to seek out opportunities to utilise these skills. </a:t>
            </a:r>
          </a:p>
        </p:txBody>
      </p:sp>
      <p:sp>
        <p:nvSpPr>
          <p:cNvPr id="44" name="Arrow: Down 43">
            <a:extLst>
              <a:ext uri="{FF2B5EF4-FFF2-40B4-BE49-F238E27FC236}">
                <a16:creationId xmlns:a16="http://schemas.microsoft.com/office/drawing/2014/main" id="{1CD80C99-7532-470A-8FDB-DB58E29E2744}"/>
              </a:ext>
            </a:extLst>
          </p:cNvPr>
          <p:cNvSpPr/>
          <p:nvPr/>
        </p:nvSpPr>
        <p:spPr>
          <a:xfrm flipV="1">
            <a:off x="3989799" y="3544455"/>
            <a:ext cx="342670" cy="2532731"/>
          </a:xfrm>
          <a:prstGeom prst="down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45" name="Arrow: Down 44">
            <a:extLst>
              <a:ext uri="{FF2B5EF4-FFF2-40B4-BE49-F238E27FC236}">
                <a16:creationId xmlns:a16="http://schemas.microsoft.com/office/drawing/2014/main" id="{E8BBFF38-4749-4DED-96AD-90FADA4B1352}"/>
              </a:ext>
            </a:extLst>
          </p:cNvPr>
          <p:cNvSpPr/>
          <p:nvPr/>
        </p:nvSpPr>
        <p:spPr>
          <a:xfrm flipV="1">
            <a:off x="3989799" y="963135"/>
            <a:ext cx="342670" cy="2287974"/>
          </a:xfrm>
          <a:prstGeom prst="down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10" name="TextBox 9">
            <a:extLst>
              <a:ext uri="{FF2B5EF4-FFF2-40B4-BE49-F238E27FC236}">
                <a16:creationId xmlns:a16="http://schemas.microsoft.com/office/drawing/2014/main" id="{D875666D-2DB1-4BDC-93B2-62E9575B6203}"/>
              </a:ext>
            </a:extLst>
          </p:cNvPr>
          <p:cNvSpPr txBox="1"/>
          <p:nvPr/>
        </p:nvSpPr>
        <p:spPr>
          <a:xfrm>
            <a:off x="791523" y="2834342"/>
            <a:ext cx="3920502" cy="671094"/>
          </a:xfrm>
          <a:prstGeom prst="rect">
            <a:avLst/>
          </a:prstGeom>
          <a:solidFill>
            <a:srgbClr val="7030A0"/>
          </a:solidFill>
          <a:ln>
            <a:solidFill>
              <a:srgbClr val="002060"/>
            </a:solidFill>
          </a:ln>
        </p:spPr>
        <p:txBody>
          <a:bodyPr wrap="square" rtlCol="0">
            <a:noAutofit/>
          </a:bodyPr>
          <a:lstStyle/>
          <a:p>
            <a:pPr algn="ctr"/>
            <a:r>
              <a:rPr lang="en-GB" sz="1345" b="1" dirty="0">
                <a:solidFill>
                  <a:schemeClr val="bg1"/>
                </a:solidFill>
              </a:rPr>
              <a:t>Opportunity. </a:t>
            </a:r>
            <a:r>
              <a:rPr lang="en-GB" sz="1345" dirty="0">
                <a:solidFill>
                  <a:schemeClr val="bg1"/>
                </a:solidFill>
              </a:rPr>
              <a:t>Young people know the next steps – and have access to the opportunities – to pursue routes into engineering. </a:t>
            </a:r>
          </a:p>
        </p:txBody>
      </p:sp>
      <p:sp>
        <p:nvSpPr>
          <p:cNvPr id="26" name="TextBox 25">
            <a:extLst>
              <a:ext uri="{FF2B5EF4-FFF2-40B4-BE49-F238E27FC236}">
                <a16:creationId xmlns:a16="http://schemas.microsoft.com/office/drawing/2014/main" id="{8A016593-5951-403F-BAFC-91BDE7CF54B4}"/>
              </a:ext>
            </a:extLst>
          </p:cNvPr>
          <p:cNvSpPr txBox="1"/>
          <p:nvPr/>
        </p:nvSpPr>
        <p:spPr>
          <a:xfrm>
            <a:off x="3481215" y="4669985"/>
            <a:ext cx="1420814" cy="1024127"/>
          </a:xfrm>
          <a:prstGeom prst="rect">
            <a:avLst/>
          </a:prstGeom>
          <a:solidFill>
            <a:schemeClr val="bg1"/>
          </a:solidFill>
          <a:ln>
            <a:solidFill>
              <a:srgbClr val="002060"/>
            </a:solidFill>
          </a:ln>
        </p:spPr>
        <p:txBody>
          <a:bodyPr wrap="square" rtlCol="0">
            <a:spAutoFit/>
          </a:bodyPr>
          <a:lstStyle/>
          <a:p>
            <a:pPr algn="ctr"/>
            <a:r>
              <a:rPr lang="en-GB" sz="1009" i="1" dirty="0"/>
              <a:t>The more motivated a young person is, the more likely they are to seek further info and opportunities. </a:t>
            </a:r>
          </a:p>
        </p:txBody>
      </p:sp>
      <p:sp>
        <p:nvSpPr>
          <p:cNvPr id="21" name="TextBox 20">
            <a:extLst>
              <a:ext uri="{FF2B5EF4-FFF2-40B4-BE49-F238E27FC236}">
                <a16:creationId xmlns:a16="http://schemas.microsoft.com/office/drawing/2014/main" id="{03C477B0-EAE3-4439-BF20-B6B6FF83DB50}"/>
              </a:ext>
            </a:extLst>
          </p:cNvPr>
          <p:cNvSpPr txBox="1"/>
          <p:nvPr/>
        </p:nvSpPr>
        <p:spPr>
          <a:xfrm>
            <a:off x="3462286" y="1603861"/>
            <a:ext cx="1420814" cy="868828"/>
          </a:xfrm>
          <a:prstGeom prst="rect">
            <a:avLst/>
          </a:prstGeom>
          <a:solidFill>
            <a:schemeClr val="bg1"/>
          </a:solidFill>
          <a:ln>
            <a:solidFill>
              <a:srgbClr val="002060"/>
            </a:solidFill>
          </a:ln>
        </p:spPr>
        <p:txBody>
          <a:bodyPr wrap="square" rtlCol="0">
            <a:spAutoFit/>
          </a:bodyPr>
          <a:lstStyle/>
          <a:p>
            <a:pPr algn="ctr"/>
            <a:r>
              <a:rPr lang="en-GB" sz="1009" i="1" dirty="0"/>
              <a:t>The more a young person engages in STEM, the stronger their hard and soft skills become.  </a:t>
            </a:r>
          </a:p>
        </p:txBody>
      </p:sp>
      <p:sp>
        <p:nvSpPr>
          <p:cNvPr id="46" name="Arrow: Bent 45">
            <a:extLst>
              <a:ext uri="{FF2B5EF4-FFF2-40B4-BE49-F238E27FC236}">
                <a16:creationId xmlns:a16="http://schemas.microsoft.com/office/drawing/2014/main" id="{136A93F8-A7C4-443B-9C7D-A4C0FD1D9578}"/>
              </a:ext>
            </a:extLst>
          </p:cNvPr>
          <p:cNvSpPr/>
          <p:nvPr/>
        </p:nvSpPr>
        <p:spPr>
          <a:xfrm flipV="1">
            <a:off x="197809" y="2293677"/>
            <a:ext cx="593688" cy="4223991"/>
          </a:xfrm>
          <a:prstGeom prst="ben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solidFill>
                <a:schemeClr val="tx1"/>
              </a:solidFill>
            </a:endParaRPr>
          </a:p>
        </p:txBody>
      </p:sp>
      <p:sp>
        <p:nvSpPr>
          <p:cNvPr id="29" name="TextBox 28">
            <a:extLst>
              <a:ext uri="{FF2B5EF4-FFF2-40B4-BE49-F238E27FC236}">
                <a16:creationId xmlns:a16="http://schemas.microsoft.com/office/drawing/2014/main" id="{A5FB165D-EFF3-459B-9785-65677FA19204}"/>
              </a:ext>
            </a:extLst>
          </p:cNvPr>
          <p:cNvSpPr txBox="1"/>
          <p:nvPr/>
        </p:nvSpPr>
        <p:spPr>
          <a:xfrm>
            <a:off x="140178" y="1391557"/>
            <a:ext cx="1420814" cy="1179425"/>
          </a:xfrm>
          <a:prstGeom prst="rect">
            <a:avLst/>
          </a:prstGeom>
          <a:solidFill>
            <a:schemeClr val="bg1"/>
          </a:solidFill>
          <a:ln>
            <a:solidFill>
              <a:srgbClr val="002060"/>
            </a:solidFill>
          </a:ln>
        </p:spPr>
        <p:txBody>
          <a:bodyPr wrap="square" rtlCol="0">
            <a:spAutoFit/>
          </a:bodyPr>
          <a:lstStyle/>
          <a:p>
            <a:pPr algn="ctr"/>
            <a:r>
              <a:rPr lang="en-GB" sz="1009" i="1" dirty="0"/>
              <a:t>The more motivated a young person is, the more likely they are to seek to cultivate their hard and soft engineering-related capabilities.</a:t>
            </a:r>
          </a:p>
        </p:txBody>
      </p:sp>
      <p:sp>
        <p:nvSpPr>
          <p:cNvPr id="27" name="TextBox 26">
            <a:extLst>
              <a:ext uri="{FF2B5EF4-FFF2-40B4-BE49-F238E27FC236}">
                <a16:creationId xmlns:a16="http://schemas.microsoft.com/office/drawing/2014/main" id="{00B0DE1E-65C3-4158-AA07-ADC607BF826F}"/>
              </a:ext>
            </a:extLst>
          </p:cNvPr>
          <p:cNvSpPr txBox="1"/>
          <p:nvPr/>
        </p:nvSpPr>
        <p:spPr>
          <a:xfrm>
            <a:off x="140178" y="4936355"/>
            <a:ext cx="1549028" cy="868828"/>
          </a:xfrm>
          <a:prstGeom prst="rect">
            <a:avLst/>
          </a:prstGeom>
          <a:solidFill>
            <a:schemeClr val="bg1"/>
          </a:solidFill>
          <a:ln>
            <a:solidFill>
              <a:srgbClr val="002060"/>
            </a:solidFill>
          </a:ln>
        </p:spPr>
        <p:txBody>
          <a:bodyPr wrap="square" rtlCol="0">
            <a:spAutoFit/>
          </a:bodyPr>
          <a:lstStyle/>
          <a:p>
            <a:pPr algn="ctr"/>
            <a:r>
              <a:rPr lang="en-GB" sz="1009" dirty="0"/>
              <a:t>The greater their capability, the greater their self-belief in their ability to succeed in STEM. </a:t>
            </a:r>
          </a:p>
        </p:txBody>
      </p:sp>
      <p:sp>
        <p:nvSpPr>
          <p:cNvPr id="2" name="Arrow: Bent-Up 1">
            <a:extLst>
              <a:ext uri="{FF2B5EF4-FFF2-40B4-BE49-F238E27FC236}">
                <a16:creationId xmlns:a16="http://schemas.microsoft.com/office/drawing/2014/main" id="{BA33C8A5-8AD7-4BC2-9519-2A87F877FCE0}"/>
              </a:ext>
            </a:extLst>
          </p:cNvPr>
          <p:cNvSpPr/>
          <p:nvPr/>
        </p:nvSpPr>
        <p:spPr>
          <a:xfrm>
            <a:off x="4780149" y="4745581"/>
            <a:ext cx="2439031" cy="1618886"/>
          </a:xfrm>
          <a:prstGeom prst="bentUpArrow">
            <a:avLst>
              <a:gd name="adj1" fmla="val 14730"/>
              <a:gd name="adj2" fmla="val 25000"/>
              <a:gd name="adj3" fmla="val 25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Bent-Up 47">
            <a:extLst>
              <a:ext uri="{FF2B5EF4-FFF2-40B4-BE49-F238E27FC236}">
                <a16:creationId xmlns:a16="http://schemas.microsoft.com/office/drawing/2014/main" id="{5858929B-E109-43DA-AD13-7DDEF0A6DCD0}"/>
              </a:ext>
            </a:extLst>
          </p:cNvPr>
          <p:cNvSpPr/>
          <p:nvPr/>
        </p:nvSpPr>
        <p:spPr>
          <a:xfrm flipV="1">
            <a:off x="4780149" y="298784"/>
            <a:ext cx="2439031" cy="1618886"/>
          </a:xfrm>
          <a:prstGeom prst="bentUpArrow">
            <a:avLst>
              <a:gd name="adj1" fmla="val 14730"/>
              <a:gd name="adj2" fmla="val 25000"/>
              <a:gd name="adj3" fmla="val 2500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0E56B7BB-AEAE-4F33-AE36-E5938A49E9DC}"/>
              </a:ext>
            </a:extLst>
          </p:cNvPr>
          <p:cNvSpPr txBox="1"/>
          <p:nvPr/>
        </p:nvSpPr>
        <p:spPr>
          <a:xfrm>
            <a:off x="801543" y="172076"/>
            <a:ext cx="4007123" cy="744853"/>
          </a:xfrm>
          <a:prstGeom prst="rect">
            <a:avLst/>
          </a:prstGeom>
          <a:solidFill>
            <a:srgbClr val="7030A0"/>
          </a:solidFill>
          <a:ln>
            <a:solidFill>
              <a:srgbClr val="002060"/>
            </a:solidFill>
          </a:ln>
        </p:spPr>
        <p:txBody>
          <a:bodyPr wrap="square" rtlCol="0">
            <a:noAutofit/>
          </a:bodyPr>
          <a:lstStyle/>
          <a:p>
            <a:pPr algn="ctr"/>
            <a:r>
              <a:rPr lang="en-GB" sz="1345" b="1" dirty="0">
                <a:solidFill>
                  <a:schemeClr val="bg1"/>
                </a:solidFill>
              </a:rPr>
              <a:t>Capability. </a:t>
            </a:r>
            <a:r>
              <a:rPr lang="en-GB" sz="1345" dirty="0">
                <a:solidFill>
                  <a:schemeClr val="bg1"/>
                </a:solidFill>
              </a:rPr>
              <a:t>Young people have the skills necessary to pursue educational and career routes into engineering.</a:t>
            </a:r>
          </a:p>
        </p:txBody>
      </p:sp>
      <p:sp>
        <p:nvSpPr>
          <p:cNvPr id="12" name="TextBox 11">
            <a:extLst>
              <a:ext uri="{FF2B5EF4-FFF2-40B4-BE49-F238E27FC236}">
                <a16:creationId xmlns:a16="http://schemas.microsoft.com/office/drawing/2014/main" id="{F4892704-A85E-49A5-A7F1-7BD01D573F60}"/>
              </a:ext>
            </a:extLst>
          </p:cNvPr>
          <p:cNvSpPr txBox="1"/>
          <p:nvPr/>
        </p:nvSpPr>
        <p:spPr>
          <a:xfrm>
            <a:off x="787096" y="5937748"/>
            <a:ext cx="4021570" cy="713272"/>
          </a:xfrm>
          <a:prstGeom prst="rect">
            <a:avLst/>
          </a:prstGeom>
          <a:solidFill>
            <a:srgbClr val="7030A0"/>
          </a:solidFill>
          <a:ln>
            <a:solidFill>
              <a:srgbClr val="002060"/>
            </a:solidFill>
          </a:ln>
        </p:spPr>
        <p:txBody>
          <a:bodyPr wrap="square" rtlCol="0">
            <a:spAutoFit/>
          </a:bodyPr>
          <a:lstStyle/>
          <a:p>
            <a:pPr algn="ctr"/>
            <a:r>
              <a:rPr lang="en-GB" sz="1345" b="1" dirty="0">
                <a:solidFill>
                  <a:schemeClr val="bg1"/>
                </a:solidFill>
              </a:rPr>
              <a:t>Motivation. </a:t>
            </a:r>
            <a:r>
              <a:rPr lang="en-GB" sz="1345" dirty="0">
                <a:solidFill>
                  <a:schemeClr val="bg1"/>
                </a:solidFill>
              </a:rPr>
              <a:t>Young people are motivated to imagine an engineering occupation as a possibility for them.</a:t>
            </a:r>
          </a:p>
        </p:txBody>
      </p:sp>
    </p:spTree>
    <p:extLst>
      <p:ext uri="{BB962C8B-B14F-4D97-AF65-F5344CB8AC3E}">
        <p14:creationId xmlns:p14="http://schemas.microsoft.com/office/powerpoint/2010/main" val="2405116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3171697" y="2228668"/>
            <a:ext cx="5694256" cy="1645920"/>
          </a:xfrm>
          <a:prstGeom prst="rect">
            <a:avLst/>
          </a:prstGeom>
        </p:spPr>
        <p:txBody>
          <a:bodyPr vert="horz" lIns="25617" tIns="12809" rIns="25617" bIns="12809" rtlCol="0" anchor="ctr">
            <a:normAutofit fontScale="85000" lnSpcReduction="10000"/>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r>
              <a:rPr lang="en-US" sz="4399" dirty="0"/>
              <a:t>Identifying the ‘intermediate outcomes’ to achieve this goal</a:t>
            </a:r>
          </a:p>
        </p:txBody>
      </p:sp>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Tree>
    <p:extLst>
      <p:ext uri="{BB962C8B-B14F-4D97-AF65-F5344CB8AC3E}">
        <p14:creationId xmlns:p14="http://schemas.microsoft.com/office/powerpoint/2010/main" val="193156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C74DA65-3B0F-4A84-A211-AAA48C385389}"/>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3" dirty="0">
              <a:solidFill>
                <a:schemeClr val="bg1"/>
              </a:solidFill>
            </a:endParaRPr>
          </a:p>
          <a:p>
            <a:pPr algn="ctr"/>
            <a:r>
              <a:rPr lang="en-GB" sz="1513" dirty="0">
                <a:solidFill>
                  <a:schemeClr val="bg1"/>
                </a:solidFill>
              </a:rPr>
              <a:t>A diverse engineering workforce that meets the needs of the UK, now and into the future</a:t>
            </a:r>
          </a:p>
          <a:p>
            <a:pPr algn="ctr"/>
            <a:endParaRPr lang="en-GB" sz="1513" dirty="0">
              <a:solidFill>
                <a:schemeClr val="bg1"/>
              </a:solidFill>
            </a:endParaRPr>
          </a:p>
          <a:p>
            <a:pPr algn="ctr"/>
            <a:endParaRPr lang="en-GB" sz="1513"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34" name="Arrow: Right 33">
            <a:extLst>
              <a:ext uri="{FF2B5EF4-FFF2-40B4-BE49-F238E27FC236}">
                <a16:creationId xmlns:a16="http://schemas.microsoft.com/office/drawing/2014/main" id="{24316B01-5825-478F-93BA-452935CA286D}"/>
              </a:ext>
            </a:extLst>
          </p:cNvPr>
          <p:cNvSpPr/>
          <p:nvPr/>
        </p:nvSpPr>
        <p:spPr>
          <a:xfrm>
            <a:off x="4443357" y="1530086"/>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62" name="Table 3">
            <a:extLst>
              <a:ext uri="{FF2B5EF4-FFF2-40B4-BE49-F238E27FC236}">
                <a16:creationId xmlns:a16="http://schemas.microsoft.com/office/drawing/2014/main" id="{53DFD7D9-A203-488F-A762-9FC5F2CC3B49}"/>
              </a:ext>
            </a:extLst>
          </p:cNvPr>
          <p:cNvGraphicFramePr>
            <a:graphicFrameLocks noGrp="1"/>
          </p:cNvGraphicFramePr>
          <p:nvPr/>
        </p:nvGraphicFramePr>
        <p:xfrm>
          <a:off x="3184482" y="1116125"/>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Soft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soft skills needed for engineering e.g. problem-solving, team-working.</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63" name="Table 3">
            <a:extLst>
              <a:ext uri="{FF2B5EF4-FFF2-40B4-BE49-F238E27FC236}">
                <a16:creationId xmlns:a16="http://schemas.microsoft.com/office/drawing/2014/main" id="{1F01CB75-839D-4004-B698-8165C7653197}"/>
              </a:ext>
            </a:extLst>
          </p:cNvPr>
          <p:cNvGraphicFramePr>
            <a:graphicFrameLocks noGrp="1"/>
          </p:cNvGraphicFramePr>
          <p:nvPr/>
        </p:nvGraphicFramePr>
        <p:xfrm>
          <a:off x="1749948" y="1128922"/>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Hard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hard skills needed for engineering </a:t>
                      </a:r>
                    </a:p>
                    <a:p>
                      <a:pPr algn="ctr"/>
                      <a:r>
                        <a:rPr lang="en-GB" sz="1200" dirty="0"/>
                        <a:t>e.g. maths, physics.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9" name="Rectangle 28">
            <a:extLst>
              <a:ext uri="{FF2B5EF4-FFF2-40B4-BE49-F238E27FC236}">
                <a16:creationId xmlns:a16="http://schemas.microsoft.com/office/drawing/2014/main" id="{4F2648A3-F396-4431-B8B8-CC4FDF8659EE}"/>
              </a:ext>
            </a:extLst>
          </p:cNvPr>
          <p:cNvSpPr/>
          <p:nvPr/>
        </p:nvSpPr>
        <p:spPr>
          <a:xfrm>
            <a:off x="1731843" y="754873"/>
            <a:ext cx="2792799" cy="308120"/>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tx1"/>
                </a:solidFill>
              </a:rPr>
              <a:t>Ability and Confidence</a:t>
            </a:r>
          </a:p>
          <a:p>
            <a:pPr algn="ctr"/>
            <a:endParaRPr lang="en-GB" sz="1681" dirty="0">
              <a:solidFill>
                <a:schemeClr val="bg1"/>
              </a:solidFill>
            </a:endParaRPr>
          </a:p>
        </p:txBody>
      </p:sp>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002772" y="172189"/>
            <a:ext cx="1302228" cy="2334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37" name="Rectangle 36">
            <a:extLst>
              <a:ext uri="{FF2B5EF4-FFF2-40B4-BE49-F238E27FC236}">
                <a16:creationId xmlns:a16="http://schemas.microsoft.com/office/drawing/2014/main" id="{7B8326B5-E5E5-4857-9482-082DE863957F}"/>
              </a:ext>
            </a:extLst>
          </p:cNvPr>
          <p:cNvSpPr/>
          <p:nvPr/>
        </p:nvSpPr>
        <p:spPr>
          <a:xfrm>
            <a:off x="149282" y="172189"/>
            <a:ext cx="87431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sp>
        <p:nvSpPr>
          <p:cNvPr id="47" name="Rectangle 46">
            <a:extLst>
              <a:ext uri="{FF2B5EF4-FFF2-40B4-BE49-F238E27FC236}">
                <a16:creationId xmlns:a16="http://schemas.microsoft.com/office/drawing/2014/main" id="{4A0FE525-189B-4489-BA58-97959ECF36F7}"/>
              </a:ext>
            </a:extLst>
          </p:cNvPr>
          <p:cNvSpPr/>
          <p:nvPr/>
        </p:nvSpPr>
        <p:spPr>
          <a:xfrm>
            <a:off x="9002772" y="622872"/>
            <a:ext cx="1302228"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solidFill>
              </a:rPr>
              <a:t>Young people are supported to have the capability, opportunity and motivation to make an informed choice as to whether to pursue an engineering career – and more choose to do so</a:t>
            </a:r>
          </a:p>
        </p:txBody>
      </p:sp>
      <p:graphicFrame>
        <p:nvGraphicFramePr>
          <p:cNvPr id="54" name="Table 3">
            <a:extLst>
              <a:ext uri="{FF2B5EF4-FFF2-40B4-BE49-F238E27FC236}">
                <a16:creationId xmlns:a16="http://schemas.microsoft.com/office/drawing/2014/main" id="{64870190-DD37-443E-954F-6D9D0EA201E6}"/>
              </a:ext>
            </a:extLst>
          </p:cNvPr>
          <p:cNvGraphicFramePr>
            <a:graphicFrameLocks noGrp="1"/>
          </p:cNvGraphicFramePr>
          <p:nvPr/>
        </p:nvGraphicFramePr>
        <p:xfrm>
          <a:off x="6104583" y="760885"/>
          <a:ext cx="2594398" cy="1763649"/>
        </p:xfrm>
        <a:graphic>
          <a:graphicData uri="http://schemas.openxmlformats.org/drawingml/2006/table">
            <a:tbl>
              <a:tblPr firstRow="1" bandRow="1">
                <a:tableStyleId>{5C22544A-7EE6-4342-B048-85BDC9FD1C3A}</a:tableStyleId>
              </a:tblPr>
              <a:tblGrid>
                <a:gridCol w="2594398">
                  <a:extLst>
                    <a:ext uri="{9D8B030D-6E8A-4147-A177-3AD203B41FA5}">
                      <a16:colId xmlns:a16="http://schemas.microsoft.com/office/drawing/2014/main" val="2170100628"/>
                    </a:ext>
                  </a:extLst>
                </a:gridCol>
              </a:tblGrid>
              <a:tr h="537966">
                <a:tc>
                  <a:txBody>
                    <a:bodyPr/>
                    <a:lstStyle/>
                    <a:p>
                      <a:pPr algn="ctr"/>
                      <a:r>
                        <a:rPr lang="en-GB" sz="1700" b="1" dirty="0">
                          <a:solidFill>
                            <a:schemeClr val="bg1"/>
                          </a:solidFill>
                        </a:rPr>
                        <a:t>Capability</a:t>
                      </a:r>
                    </a:p>
                    <a:p>
                      <a:pPr algn="ctr"/>
                      <a:r>
                        <a:rPr lang="en-GB" sz="1700" b="0" dirty="0">
                          <a:solidFill>
                            <a:schemeClr val="bg1"/>
                          </a:solidFill>
                        </a:rPr>
                        <a:t>(Perceived and actual)</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solidFill>
                          <a:schemeClr val="tx1"/>
                        </a:solidFill>
                      </a:endParaRPr>
                    </a:p>
                    <a:p>
                      <a:pPr algn="ctr"/>
                      <a:r>
                        <a:rPr lang="en-GB" sz="1500" dirty="0">
                          <a:solidFill>
                            <a:schemeClr val="tx1"/>
                          </a:solidFill>
                        </a:rPr>
                        <a:t>Young people feel they have – and can use – the skills needed to succeed in engineering.</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5" name="Table 3">
            <a:extLst>
              <a:ext uri="{FF2B5EF4-FFF2-40B4-BE49-F238E27FC236}">
                <a16:creationId xmlns:a16="http://schemas.microsoft.com/office/drawing/2014/main" id="{4E2F608B-8261-4E13-922D-0A45C0F3C62D}"/>
              </a:ext>
            </a:extLst>
          </p:cNvPr>
          <p:cNvGraphicFramePr>
            <a:graphicFrameLocks noGrp="1"/>
          </p:cNvGraphicFramePr>
          <p:nvPr/>
        </p:nvGraphicFramePr>
        <p:xfrm>
          <a:off x="6096000" y="2833826"/>
          <a:ext cx="2602981" cy="1763649"/>
        </p:xfrm>
        <a:graphic>
          <a:graphicData uri="http://schemas.openxmlformats.org/drawingml/2006/table">
            <a:tbl>
              <a:tblPr firstRow="1" bandRow="1">
                <a:tableStyleId>{5C22544A-7EE6-4342-B048-85BDC9FD1C3A}</a:tableStyleId>
              </a:tblPr>
              <a:tblGrid>
                <a:gridCol w="2602981">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Opportunity</a:t>
                      </a:r>
                    </a:p>
                    <a:p>
                      <a:pPr algn="ctr"/>
                      <a:r>
                        <a:rPr lang="en-GB" sz="1700" b="0" dirty="0">
                          <a:solidFill>
                            <a:schemeClr val="bg1"/>
                          </a:solidFill>
                        </a:rPr>
                        <a:t>(Take up and application)</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6" name="Table 3">
            <a:extLst>
              <a:ext uri="{FF2B5EF4-FFF2-40B4-BE49-F238E27FC236}">
                <a16:creationId xmlns:a16="http://schemas.microsoft.com/office/drawing/2014/main" id="{E93CB16A-A9D5-42C8-AE79-D1359F04ABA3}"/>
              </a:ext>
            </a:extLst>
          </p:cNvPr>
          <p:cNvGraphicFramePr>
            <a:graphicFrameLocks noGrp="1"/>
          </p:cNvGraphicFramePr>
          <p:nvPr/>
        </p:nvGraphicFramePr>
        <p:xfrm>
          <a:off x="6096000" y="4927975"/>
          <a:ext cx="2602980" cy="1763649"/>
        </p:xfrm>
        <a:graphic>
          <a:graphicData uri="http://schemas.openxmlformats.org/drawingml/2006/table">
            <a:tbl>
              <a:tblPr firstRow="1" bandRow="1">
                <a:tableStyleId>{5C22544A-7EE6-4342-B048-85BDC9FD1C3A}</a:tableStyleId>
              </a:tblPr>
              <a:tblGrid>
                <a:gridCol w="2602980">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Motivation</a:t>
                      </a:r>
                    </a:p>
                    <a:p>
                      <a:pPr algn="ctr"/>
                      <a:r>
                        <a:rPr lang="en-GB" sz="1700" b="0" dirty="0">
                          <a:solidFill>
                            <a:schemeClr val="bg1"/>
                          </a:solidFill>
                        </a:rPr>
                        <a:t>(Confidence to aspire)</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7" name="Rectangle 26">
            <a:extLst>
              <a:ext uri="{FF2B5EF4-FFF2-40B4-BE49-F238E27FC236}">
                <a16:creationId xmlns:a16="http://schemas.microsoft.com/office/drawing/2014/main" id="{12911CDF-831A-4273-8F34-776A196BF054}"/>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13" dirty="0">
              <a:solidFill>
                <a:schemeClr val="bg1"/>
              </a:solidFill>
            </a:endParaRPr>
          </a:p>
          <a:p>
            <a:pPr algn="ctr"/>
            <a:r>
              <a:rPr lang="en-GB" sz="1513" dirty="0">
                <a:solidFill>
                  <a:schemeClr val="bg1"/>
                </a:solidFill>
              </a:rPr>
              <a:t>Increased number and diversity of young people choosing to study academic or vocational qualification in STEM subjects</a:t>
            </a:r>
          </a:p>
          <a:p>
            <a:pPr algn="ctr"/>
            <a:endParaRPr lang="en-GB" sz="1513" dirty="0">
              <a:solidFill>
                <a:schemeClr val="bg1"/>
              </a:solidFill>
            </a:endParaRPr>
          </a:p>
          <a:p>
            <a:pPr algn="ctr"/>
            <a:endParaRPr lang="en-GB" sz="1513" dirty="0">
              <a:solidFill>
                <a:schemeClr val="bg1"/>
              </a:solidFill>
            </a:endParaRPr>
          </a:p>
        </p:txBody>
      </p:sp>
      <p:sp>
        <p:nvSpPr>
          <p:cNvPr id="18" name="TextBox 17">
            <a:extLst>
              <a:ext uri="{FF2B5EF4-FFF2-40B4-BE49-F238E27FC236}">
                <a16:creationId xmlns:a16="http://schemas.microsoft.com/office/drawing/2014/main" id="{DFBDE58D-892A-4DE2-947D-20EBC0C51B2E}"/>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3198570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C74DA65-3B0F-4A84-A211-AAA48C385389}"/>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33" name="Arrow: Right 32">
            <a:extLst>
              <a:ext uri="{FF2B5EF4-FFF2-40B4-BE49-F238E27FC236}">
                <a16:creationId xmlns:a16="http://schemas.microsoft.com/office/drawing/2014/main" id="{CA741B05-47C4-4B3B-85A0-C2423E67F580}"/>
              </a:ext>
            </a:extLst>
          </p:cNvPr>
          <p:cNvSpPr/>
          <p:nvPr/>
        </p:nvSpPr>
        <p:spPr>
          <a:xfrm>
            <a:off x="4454148" y="3640964"/>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4443357" y="1530086"/>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62" name="Table 3">
            <a:extLst>
              <a:ext uri="{FF2B5EF4-FFF2-40B4-BE49-F238E27FC236}">
                <a16:creationId xmlns:a16="http://schemas.microsoft.com/office/drawing/2014/main" id="{53DFD7D9-A203-488F-A762-9FC5F2CC3B49}"/>
              </a:ext>
            </a:extLst>
          </p:cNvPr>
          <p:cNvGraphicFramePr>
            <a:graphicFrameLocks noGrp="1"/>
          </p:cNvGraphicFramePr>
          <p:nvPr/>
        </p:nvGraphicFramePr>
        <p:xfrm>
          <a:off x="3184482" y="1116125"/>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Soft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soft skills needed for engineering e.g. problem-solving, team-working.</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63" name="Table 3">
            <a:extLst>
              <a:ext uri="{FF2B5EF4-FFF2-40B4-BE49-F238E27FC236}">
                <a16:creationId xmlns:a16="http://schemas.microsoft.com/office/drawing/2014/main" id="{1F01CB75-839D-4004-B698-8165C7653197}"/>
              </a:ext>
            </a:extLst>
          </p:cNvPr>
          <p:cNvGraphicFramePr>
            <a:graphicFrameLocks noGrp="1"/>
          </p:cNvGraphicFramePr>
          <p:nvPr/>
        </p:nvGraphicFramePr>
        <p:xfrm>
          <a:off x="1749948" y="1128922"/>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Hard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hard skills needed for engineering </a:t>
                      </a:r>
                    </a:p>
                    <a:p>
                      <a:pPr algn="ctr"/>
                      <a:r>
                        <a:rPr lang="en-GB" sz="1200" dirty="0"/>
                        <a:t>e.g. maths, physics.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9" name="Rectangle 28">
            <a:extLst>
              <a:ext uri="{FF2B5EF4-FFF2-40B4-BE49-F238E27FC236}">
                <a16:creationId xmlns:a16="http://schemas.microsoft.com/office/drawing/2014/main" id="{4F2648A3-F396-4431-B8B8-CC4FDF8659EE}"/>
              </a:ext>
            </a:extLst>
          </p:cNvPr>
          <p:cNvSpPr/>
          <p:nvPr/>
        </p:nvSpPr>
        <p:spPr>
          <a:xfrm>
            <a:off x="1731843" y="754873"/>
            <a:ext cx="2792799" cy="308120"/>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tx1"/>
                </a:solidFill>
              </a:rPr>
              <a:t>Ability and Confidence</a:t>
            </a:r>
          </a:p>
          <a:p>
            <a:pPr algn="ctr"/>
            <a:endParaRPr lang="en-GB" sz="1681" dirty="0">
              <a:solidFill>
                <a:schemeClr val="bg1"/>
              </a:solidFill>
            </a:endParaRPr>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extLst>
              <p:ext uri="{D42A27DB-BD31-4B8C-83A1-F6EECF244321}">
                <p14:modId xmlns:p14="http://schemas.microsoft.com/office/powerpoint/2010/main" val="210367230"/>
              </p:ext>
            </p:extLst>
          </p:nvPr>
        </p:nvGraphicFramePr>
        <p:xfrm>
          <a:off x="2373943" y="3078629"/>
          <a:ext cx="1340163" cy="1673693"/>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3878">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82315">
                <a:tc>
                  <a:txBody>
                    <a:bodyPr/>
                    <a:lstStyle/>
                    <a:p>
                      <a:pPr algn="ctr"/>
                      <a:r>
                        <a:rPr lang="en-GB" sz="1200" dirty="0"/>
                        <a:t>Young people are aware of and able to access </a:t>
                      </a:r>
                      <a:r>
                        <a:rPr lang="en-GB" sz="1200" dirty="0" err="1"/>
                        <a:t>eng.</a:t>
                      </a:r>
                      <a:r>
                        <a:rPr lang="en-GB" sz="1200" dirty="0"/>
                        <a:t> careers info and employer encounters.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910044" y="2678529"/>
            <a:ext cx="4265437" cy="280938"/>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tx1"/>
              </a:solidFill>
            </a:endParaRPr>
          </a:p>
          <a:p>
            <a:pPr algn="ctr"/>
            <a:r>
              <a:rPr lang="en-GB" sz="1681" dirty="0">
                <a:solidFill>
                  <a:schemeClr val="tx1"/>
                </a:solidFill>
              </a:rPr>
              <a:t>Information and Understanding</a:t>
            </a:r>
          </a:p>
          <a:p>
            <a:pPr algn="ctr"/>
            <a:endParaRPr lang="en-GB" sz="1681"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extLst>
              <p:ext uri="{D42A27DB-BD31-4B8C-83A1-F6EECF244321}">
                <p14:modId xmlns:p14="http://schemas.microsoft.com/office/powerpoint/2010/main" val="3493155610"/>
              </p:ext>
            </p:extLst>
          </p:nvPr>
        </p:nvGraphicFramePr>
        <p:xfrm>
          <a:off x="3841050" y="3078629"/>
          <a:ext cx="1340163" cy="1667599"/>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401340">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66259">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1200" dirty="0"/>
                        <a:t>Young people are aware of and able to access ed. opportunities to pursue pathways into engineering.</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43" name="Table 3">
            <a:extLst>
              <a:ext uri="{FF2B5EF4-FFF2-40B4-BE49-F238E27FC236}">
                <a16:creationId xmlns:a16="http://schemas.microsoft.com/office/drawing/2014/main" id="{70F0EDC0-CA1F-4BCC-996F-F241C18A123B}"/>
              </a:ext>
            </a:extLst>
          </p:cNvPr>
          <p:cNvGraphicFramePr>
            <a:graphicFrameLocks noGrp="1"/>
          </p:cNvGraphicFramePr>
          <p:nvPr>
            <p:extLst>
              <p:ext uri="{D42A27DB-BD31-4B8C-83A1-F6EECF244321}">
                <p14:modId xmlns:p14="http://schemas.microsoft.com/office/powerpoint/2010/main" val="315171555"/>
              </p:ext>
            </p:extLst>
          </p:nvPr>
        </p:nvGraphicFramePr>
        <p:xfrm>
          <a:off x="930062" y="3078629"/>
          <a:ext cx="1340163" cy="1666193"/>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1884">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74815">
                <a:tc>
                  <a:txBody>
                    <a:bodyPr/>
                    <a:lstStyle/>
                    <a:p>
                      <a:pPr algn="ctr"/>
                      <a:r>
                        <a:rPr lang="en-GB" sz="1200" dirty="0"/>
                        <a:t>Young people have an accurate picture of what </a:t>
                      </a:r>
                      <a:r>
                        <a:rPr lang="en-GB" sz="1200" dirty="0" err="1"/>
                        <a:t>eng.</a:t>
                      </a:r>
                      <a:r>
                        <a:rPr lang="en-GB" sz="1200" dirty="0"/>
                        <a:t> entails and its vast range of applications.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002772" y="172189"/>
            <a:ext cx="1302228" cy="2334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37" name="Rectangle 36">
            <a:extLst>
              <a:ext uri="{FF2B5EF4-FFF2-40B4-BE49-F238E27FC236}">
                <a16:creationId xmlns:a16="http://schemas.microsoft.com/office/drawing/2014/main" id="{7B8326B5-E5E5-4857-9482-082DE863957F}"/>
              </a:ext>
            </a:extLst>
          </p:cNvPr>
          <p:cNvSpPr/>
          <p:nvPr/>
        </p:nvSpPr>
        <p:spPr>
          <a:xfrm>
            <a:off x="149282" y="172189"/>
            <a:ext cx="87431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sp>
        <p:nvSpPr>
          <p:cNvPr id="47" name="Rectangle 46">
            <a:extLst>
              <a:ext uri="{FF2B5EF4-FFF2-40B4-BE49-F238E27FC236}">
                <a16:creationId xmlns:a16="http://schemas.microsoft.com/office/drawing/2014/main" id="{4A0FE525-189B-4489-BA58-97959ECF36F7}"/>
              </a:ext>
            </a:extLst>
          </p:cNvPr>
          <p:cNvSpPr/>
          <p:nvPr/>
        </p:nvSpPr>
        <p:spPr>
          <a:xfrm>
            <a:off x="9002772" y="622872"/>
            <a:ext cx="1302228"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solidFill>
              </a:rPr>
              <a:t>Young people are supported to have the capability, opportunity and motivation to make an informed choice as to whether to pursue an engineering career – and more choose to do so</a:t>
            </a:r>
          </a:p>
        </p:txBody>
      </p:sp>
      <p:graphicFrame>
        <p:nvGraphicFramePr>
          <p:cNvPr id="54" name="Table 3">
            <a:extLst>
              <a:ext uri="{FF2B5EF4-FFF2-40B4-BE49-F238E27FC236}">
                <a16:creationId xmlns:a16="http://schemas.microsoft.com/office/drawing/2014/main" id="{64870190-DD37-443E-954F-6D9D0EA201E6}"/>
              </a:ext>
            </a:extLst>
          </p:cNvPr>
          <p:cNvGraphicFramePr>
            <a:graphicFrameLocks noGrp="1"/>
          </p:cNvGraphicFramePr>
          <p:nvPr/>
        </p:nvGraphicFramePr>
        <p:xfrm>
          <a:off x="6104583" y="760885"/>
          <a:ext cx="2594398" cy="1763649"/>
        </p:xfrm>
        <a:graphic>
          <a:graphicData uri="http://schemas.openxmlformats.org/drawingml/2006/table">
            <a:tbl>
              <a:tblPr firstRow="1" bandRow="1">
                <a:tableStyleId>{5C22544A-7EE6-4342-B048-85BDC9FD1C3A}</a:tableStyleId>
              </a:tblPr>
              <a:tblGrid>
                <a:gridCol w="2594398">
                  <a:extLst>
                    <a:ext uri="{9D8B030D-6E8A-4147-A177-3AD203B41FA5}">
                      <a16:colId xmlns:a16="http://schemas.microsoft.com/office/drawing/2014/main" val="2170100628"/>
                    </a:ext>
                  </a:extLst>
                </a:gridCol>
              </a:tblGrid>
              <a:tr h="537966">
                <a:tc>
                  <a:txBody>
                    <a:bodyPr/>
                    <a:lstStyle/>
                    <a:p>
                      <a:pPr algn="ctr"/>
                      <a:r>
                        <a:rPr lang="en-GB" sz="1700" b="1" dirty="0">
                          <a:solidFill>
                            <a:schemeClr val="bg1"/>
                          </a:solidFill>
                        </a:rPr>
                        <a:t>Capability</a:t>
                      </a:r>
                    </a:p>
                    <a:p>
                      <a:pPr algn="ctr"/>
                      <a:r>
                        <a:rPr lang="en-GB" sz="1700" b="0" dirty="0">
                          <a:solidFill>
                            <a:schemeClr val="bg1"/>
                          </a:solidFill>
                        </a:rPr>
                        <a:t>(Perceived and actual)</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solidFill>
                          <a:schemeClr val="tx1"/>
                        </a:solidFill>
                      </a:endParaRPr>
                    </a:p>
                    <a:p>
                      <a:pPr algn="ctr"/>
                      <a:r>
                        <a:rPr lang="en-GB" sz="1500" dirty="0">
                          <a:solidFill>
                            <a:schemeClr val="tx1"/>
                          </a:solidFill>
                        </a:rPr>
                        <a:t>Young people feel they have – and can use – the skills needed to succeed in engineering.</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5" name="Table 3">
            <a:extLst>
              <a:ext uri="{FF2B5EF4-FFF2-40B4-BE49-F238E27FC236}">
                <a16:creationId xmlns:a16="http://schemas.microsoft.com/office/drawing/2014/main" id="{4E2F608B-8261-4E13-922D-0A45C0F3C62D}"/>
              </a:ext>
            </a:extLst>
          </p:cNvPr>
          <p:cNvGraphicFramePr>
            <a:graphicFrameLocks noGrp="1"/>
          </p:cNvGraphicFramePr>
          <p:nvPr>
            <p:extLst>
              <p:ext uri="{D42A27DB-BD31-4B8C-83A1-F6EECF244321}">
                <p14:modId xmlns:p14="http://schemas.microsoft.com/office/powerpoint/2010/main" val="2200074120"/>
              </p:ext>
            </p:extLst>
          </p:nvPr>
        </p:nvGraphicFramePr>
        <p:xfrm>
          <a:off x="6096000" y="2833826"/>
          <a:ext cx="2602981" cy="1940996"/>
        </p:xfrm>
        <a:graphic>
          <a:graphicData uri="http://schemas.openxmlformats.org/drawingml/2006/table">
            <a:tbl>
              <a:tblPr firstRow="1" bandRow="1">
                <a:tableStyleId>{5C22544A-7EE6-4342-B048-85BDC9FD1C3A}</a:tableStyleId>
              </a:tblPr>
              <a:tblGrid>
                <a:gridCol w="2602981">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Opportunity</a:t>
                      </a:r>
                    </a:p>
                    <a:p>
                      <a:pPr algn="ctr"/>
                      <a:r>
                        <a:rPr lang="en-GB" sz="1700" b="0" dirty="0">
                          <a:solidFill>
                            <a:schemeClr val="bg1"/>
                          </a:solidFill>
                        </a:rPr>
                        <a:t>(Take up and application)</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357724">
                <a:tc>
                  <a:txBody>
                    <a:bodyPr/>
                    <a:lstStyle/>
                    <a:p>
                      <a:pPr algn="ctr"/>
                      <a:r>
                        <a:rPr lang="en-GB" sz="1500" dirty="0"/>
                        <a:t>Young people have an appreciation for what engineering is and the related educational and career opportunities available to them. </a:t>
                      </a:r>
                      <a:endParaRPr lang="en-GB" sz="15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6" name="Table 3">
            <a:extLst>
              <a:ext uri="{FF2B5EF4-FFF2-40B4-BE49-F238E27FC236}">
                <a16:creationId xmlns:a16="http://schemas.microsoft.com/office/drawing/2014/main" id="{E93CB16A-A9D5-42C8-AE79-D1359F04ABA3}"/>
              </a:ext>
            </a:extLst>
          </p:cNvPr>
          <p:cNvGraphicFramePr>
            <a:graphicFrameLocks noGrp="1"/>
          </p:cNvGraphicFramePr>
          <p:nvPr/>
        </p:nvGraphicFramePr>
        <p:xfrm>
          <a:off x="6096000" y="4927975"/>
          <a:ext cx="2602980" cy="1763649"/>
        </p:xfrm>
        <a:graphic>
          <a:graphicData uri="http://schemas.openxmlformats.org/drawingml/2006/table">
            <a:tbl>
              <a:tblPr firstRow="1" bandRow="1">
                <a:tableStyleId>{5C22544A-7EE6-4342-B048-85BDC9FD1C3A}</a:tableStyleId>
              </a:tblPr>
              <a:tblGrid>
                <a:gridCol w="2602980">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Motivation</a:t>
                      </a:r>
                    </a:p>
                    <a:p>
                      <a:pPr algn="ctr"/>
                      <a:r>
                        <a:rPr lang="en-GB" sz="1700" b="0" dirty="0">
                          <a:solidFill>
                            <a:schemeClr val="bg1"/>
                          </a:solidFill>
                        </a:rPr>
                        <a:t>(Confidence to aspire)</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7" name="Rectangle 26">
            <a:extLst>
              <a:ext uri="{FF2B5EF4-FFF2-40B4-BE49-F238E27FC236}">
                <a16:creationId xmlns:a16="http://schemas.microsoft.com/office/drawing/2014/main" id="{12911CDF-831A-4273-8F34-776A196BF054}"/>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25" name="TextBox 24">
            <a:extLst>
              <a:ext uri="{FF2B5EF4-FFF2-40B4-BE49-F238E27FC236}">
                <a16:creationId xmlns:a16="http://schemas.microsoft.com/office/drawing/2014/main" id="{B40E5322-9FE2-4E2E-B2CB-2F78994A9ABE}"/>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502014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C74DA65-3B0F-4A84-A211-AAA48C385389}"/>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16" name="Arrow: Right 15">
            <a:extLst>
              <a:ext uri="{FF2B5EF4-FFF2-40B4-BE49-F238E27FC236}">
                <a16:creationId xmlns:a16="http://schemas.microsoft.com/office/drawing/2014/main" id="{E3FF3530-5A81-42C5-84A9-77E91FBE3F53}"/>
              </a:ext>
            </a:extLst>
          </p:cNvPr>
          <p:cNvSpPr/>
          <p:nvPr/>
        </p:nvSpPr>
        <p:spPr>
          <a:xfrm>
            <a:off x="4458898" y="5521498"/>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3" name="Arrow: Right 32">
            <a:extLst>
              <a:ext uri="{FF2B5EF4-FFF2-40B4-BE49-F238E27FC236}">
                <a16:creationId xmlns:a16="http://schemas.microsoft.com/office/drawing/2014/main" id="{CA741B05-47C4-4B3B-85A0-C2423E67F580}"/>
              </a:ext>
            </a:extLst>
          </p:cNvPr>
          <p:cNvSpPr/>
          <p:nvPr/>
        </p:nvSpPr>
        <p:spPr>
          <a:xfrm>
            <a:off x="4454148" y="3640964"/>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4443357" y="1530086"/>
            <a:ext cx="1420814"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62" name="Table 3">
            <a:extLst>
              <a:ext uri="{FF2B5EF4-FFF2-40B4-BE49-F238E27FC236}">
                <a16:creationId xmlns:a16="http://schemas.microsoft.com/office/drawing/2014/main" id="{53DFD7D9-A203-488F-A762-9FC5F2CC3B49}"/>
              </a:ext>
            </a:extLst>
          </p:cNvPr>
          <p:cNvGraphicFramePr>
            <a:graphicFrameLocks noGrp="1"/>
          </p:cNvGraphicFramePr>
          <p:nvPr/>
        </p:nvGraphicFramePr>
        <p:xfrm>
          <a:off x="3184482" y="1116125"/>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Soft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soft skills needed for engineering e.g. problem-solving, team-working.</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63" name="Table 3">
            <a:extLst>
              <a:ext uri="{FF2B5EF4-FFF2-40B4-BE49-F238E27FC236}">
                <a16:creationId xmlns:a16="http://schemas.microsoft.com/office/drawing/2014/main" id="{1F01CB75-839D-4004-B698-8165C7653197}"/>
              </a:ext>
            </a:extLst>
          </p:cNvPr>
          <p:cNvGraphicFramePr>
            <a:graphicFrameLocks noGrp="1"/>
          </p:cNvGraphicFramePr>
          <p:nvPr/>
        </p:nvGraphicFramePr>
        <p:xfrm>
          <a:off x="1749948" y="1128922"/>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Hard skills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t>Young people gain the hard skills needed for engineering </a:t>
                      </a:r>
                    </a:p>
                    <a:p>
                      <a:pPr algn="ctr"/>
                      <a:r>
                        <a:rPr lang="en-GB" sz="1200" dirty="0"/>
                        <a:t>e.g. maths, physics.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9" name="Rectangle 28">
            <a:extLst>
              <a:ext uri="{FF2B5EF4-FFF2-40B4-BE49-F238E27FC236}">
                <a16:creationId xmlns:a16="http://schemas.microsoft.com/office/drawing/2014/main" id="{4F2648A3-F396-4431-B8B8-CC4FDF8659EE}"/>
              </a:ext>
            </a:extLst>
          </p:cNvPr>
          <p:cNvSpPr/>
          <p:nvPr/>
        </p:nvSpPr>
        <p:spPr>
          <a:xfrm>
            <a:off x="1731843" y="754873"/>
            <a:ext cx="2792799" cy="308120"/>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tx1"/>
                </a:solidFill>
              </a:rPr>
              <a:t>Ability and Confidence</a:t>
            </a:r>
          </a:p>
          <a:p>
            <a:pPr algn="ctr"/>
            <a:endParaRPr lang="en-GB" sz="1681" dirty="0">
              <a:solidFill>
                <a:schemeClr val="bg1"/>
              </a:solidFill>
            </a:endParaRPr>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extLst>
              <p:ext uri="{D42A27DB-BD31-4B8C-83A1-F6EECF244321}">
                <p14:modId xmlns:p14="http://schemas.microsoft.com/office/powerpoint/2010/main" val="3158003811"/>
              </p:ext>
            </p:extLst>
          </p:nvPr>
        </p:nvGraphicFramePr>
        <p:xfrm>
          <a:off x="2373943" y="3078629"/>
          <a:ext cx="1340163" cy="1666386"/>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1691">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75008">
                <a:tc>
                  <a:txBody>
                    <a:bodyPr/>
                    <a:lstStyle/>
                    <a:p>
                      <a:pPr algn="ctr"/>
                      <a:r>
                        <a:rPr lang="en-GB" sz="1200" dirty="0"/>
                        <a:t>Young people are aware of and able to access </a:t>
                      </a:r>
                      <a:r>
                        <a:rPr lang="en-GB" sz="1200" dirty="0" err="1"/>
                        <a:t>eng.</a:t>
                      </a:r>
                      <a:r>
                        <a:rPr lang="en-GB" sz="1200" dirty="0"/>
                        <a:t> careers info and employer encounters.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910044" y="2678529"/>
            <a:ext cx="4265437" cy="280938"/>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tx1"/>
              </a:solidFill>
            </a:endParaRPr>
          </a:p>
          <a:p>
            <a:pPr algn="ctr"/>
            <a:r>
              <a:rPr lang="en-GB" sz="1681" dirty="0">
                <a:solidFill>
                  <a:schemeClr val="tx1"/>
                </a:solidFill>
              </a:rPr>
              <a:t>Information and Understanding</a:t>
            </a:r>
          </a:p>
          <a:p>
            <a:pPr algn="ctr"/>
            <a:endParaRPr lang="en-GB" sz="1681"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extLst>
              <p:ext uri="{D42A27DB-BD31-4B8C-83A1-F6EECF244321}">
                <p14:modId xmlns:p14="http://schemas.microsoft.com/office/powerpoint/2010/main" val="1456607671"/>
              </p:ext>
            </p:extLst>
          </p:nvPr>
        </p:nvGraphicFramePr>
        <p:xfrm>
          <a:off x="3841050" y="3078629"/>
          <a:ext cx="1340163" cy="1667599"/>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401340">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66259">
                <a:tc>
                  <a:txBody>
                    <a:bodyPr/>
                    <a:lstStyle/>
                    <a:p>
                      <a:pPr marL="0" marR="0" lvl="0" indent="0" algn="ctr" defTabSz="3263859" rtl="0" eaLnBrk="1" fontAlgn="auto" latinLnBrk="0" hangingPunct="1">
                        <a:lnSpc>
                          <a:spcPct val="100000"/>
                        </a:lnSpc>
                        <a:spcBef>
                          <a:spcPts val="0"/>
                        </a:spcBef>
                        <a:spcAft>
                          <a:spcPts val="0"/>
                        </a:spcAft>
                        <a:buClrTx/>
                        <a:buSzTx/>
                        <a:buFontTx/>
                        <a:buNone/>
                        <a:tabLst/>
                        <a:defRPr/>
                      </a:pPr>
                      <a:r>
                        <a:rPr lang="en-GB" sz="1200" dirty="0"/>
                        <a:t>Young people are aware of and able to access ed. opportunities to pursue pathways into engineering.</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42" name="Table 3">
            <a:extLst>
              <a:ext uri="{FF2B5EF4-FFF2-40B4-BE49-F238E27FC236}">
                <a16:creationId xmlns:a16="http://schemas.microsoft.com/office/drawing/2014/main" id="{59BF1931-4993-4519-B310-A03DB2A99340}"/>
              </a:ext>
            </a:extLst>
          </p:cNvPr>
          <p:cNvGraphicFramePr>
            <a:graphicFrameLocks noGrp="1"/>
          </p:cNvGraphicFramePr>
          <p:nvPr>
            <p:extLst>
              <p:ext uri="{D42A27DB-BD31-4B8C-83A1-F6EECF244321}">
                <p14:modId xmlns:p14="http://schemas.microsoft.com/office/powerpoint/2010/main" val="2887012296"/>
              </p:ext>
            </p:extLst>
          </p:nvPr>
        </p:nvGraphicFramePr>
        <p:xfrm>
          <a:off x="1706096" y="5313186"/>
          <a:ext cx="1340163" cy="1444959"/>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196889">
                <a:tc>
                  <a:txBody>
                    <a:bodyPr/>
                    <a:lstStyle/>
                    <a:p>
                      <a:pPr algn="ctr"/>
                      <a:r>
                        <a:rPr lang="en-GB" sz="1200" b="1" dirty="0">
                          <a:solidFill>
                            <a:schemeClr val="tx1"/>
                          </a:solidFill>
                        </a:rPr>
                        <a:t>Inclusivity </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36461">
                <a:tc>
                  <a:txBody>
                    <a:bodyPr/>
                    <a:lstStyle/>
                    <a:p>
                      <a:pPr algn="ctr"/>
                      <a:r>
                        <a:rPr lang="en-GB" sz="1200" dirty="0"/>
                        <a:t>Young people perceive </a:t>
                      </a:r>
                      <a:r>
                        <a:rPr lang="en-GB" sz="1200" dirty="0" err="1"/>
                        <a:t>eng.</a:t>
                      </a:r>
                      <a:r>
                        <a:rPr lang="en-GB" sz="1200" dirty="0"/>
                        <a:t> to be a relatable and inclusive profession for them.</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43" name="Table 3">
            <a:extLst>
              <a:ext uri="{FF2B5EF4-FFF2-40B4-BE49-F238E27FC236}">
                <a16:creationId xmlns:a16="http://schemas.microsoft.com/office/drawing/2014/main" id="{70F0EDC0-CA1F-4BCC-996F-F241C18A123B}"/>
              </a:ext>
            </a:extLst>
          </p:cNvPr>
          <p:cNvGraphicFramePr>
            <a:graphicFrameLocks noGrp="1"/>
          </p:cNvGraphicFramePr>
          <p:nvPr>
            <p:extLst>
              <p:ext uri="{D42A27DB-BD31-4B8C-83A1-F6EECF244321}">
                <p14:modId xmlns:p14="http://schemas.microsoft.com/office/powerpoint/2010/main" val="1222762889"/>
              </p:ext>
            </p:extLst>
          </p:nvPr>
        </p:nvGraphicFramePr>
        <p:xfrm>
          <a:off x="930062" y="3078629"/>
          <a:ext cx="1340163" cy="1666029"/>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2048">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74651">
                <a:tc>
                  <a:txBody>
                    <a:bodyPr/>
                    <a:lstStyle/>
                    <a:p>
                      <a:pPr algn="ctr"/>
                      <a:r>
                        <a:rPr lang="en-GB" sz="1200" dirty="0"/>
                        <a:t>Young people have an accurate picture of what </a:t>
                      </a:r>
                      <a:r>
                        <a:rPr lang="en-GB" sz="1200" dirty="0" err="1"/>
                        <a:t>eng.</a:t>
                      </a:r>
                      <a:r>
                        <a:rPr lang="en-GB" sz="1200" dirty="0"/>
                        <a:t> entails and its vast range of applications.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46" name="Rectangle 45">
            <a:extLst>
              <a:ext uri="{FF2B5EF4-FFF2-40B4-BE49-F238E27FC236}">
                <a16:creationId xmlns:a16="http://schemas.microsoft.com/office/drawing/2014/main" id="{27EA64C3-B508-47B6-B73A-3DC9BAE98E13}"/>
              </a:ext>
            </a:extLst>
          </p:cNvPr>
          <p:cNvSpPr/>
          <p:nvPr/>
        </p:nvSpPr>
        <p:spPr>
          <a:xfrm>
            <a:off x="1706096" y="4862925"/>
            <a:ext cx="2818546" cy="342495"/>
          </a:xfrm>
          <a:prstGeom prst="rect">
            <a:avLst/>
          </a:prstGeom>
          <a:solidFill>
            <a:srgbClr val="E1CC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tx1"/>
                </a:solidFill>
              </a:rPr>
              <a:t>Aspiration and Self-Image</a:t>
            </a:r>
          </a:p>
        </p:txBody>
      </p:sp>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002772" y="172189"/>
            <a:ext cx="1302228" cy="23342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37" name="Rectangle 36">
            <a:extLst>
              <a:ext uri="{FF2B5EF4-FFF2-40B4-BE49-F238E27FC236}">
                <a16:creationId xmlns:a16="http://schemas.microsoft.com/office/drawing/2014/main" id="{7B8326B5-E5E5-4857-9482-082DE863957F}"/>
              </a:ext>
            </a:extLst>
          </p:cNvPr>
          <p:cNvSpPr/>
          <p:nvPr/>
        </p:nvSpPr>
        <p:spPr>
          <a:xfrm>
            <a:off x="149282" y="172189"/>
            <a:ext cx="87431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sp>
        <p:nvSpPr>
          <p:cNvPr id="47" name="Rectangle 46">
            <a:extLst>
              <a:ext uri="{FF2B5EF4-FFF2-40B4-BE49-F238E27FC236}">
                <a16:creationId xmlns:a16="http://schemas.microsoft.com/office/drawing/2014/main" id="{4A0FE525-189B-4489-BA58-97959ECF36F7}"/>
              </a:ext>
            </a:extLst>
          </p:cNvPr>
          <p:cNvSpPr/>
          <p:nvPr/>
        </p:nvSpPr>
        <p:spPr>
          <a:xfrm>
            <a:off x="9002772" y="622872"/>
            <a:ext cx="1302228"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solidFill>
              </a:rPr>
              <a:t>Young people are supported to have the capability, opportunity and motivation to make an informed choice as to whether to pursue an engineering career – and more choose to do so</a:t>
            </a:r>
          </a:p>
        </p:txBody>
      </p:sp>
      <p:graphicFrame>
        <p:nvGraphicFramePr>
          <p:cNvPr id="54" name="Table 3">
            <a:extLst>
              <a:ext uri="{FF2B5EF4-FFF2-40B4-BE49-F238E27FC236}">
                <a16:creationId xmlns:a16="http://schemas.microsoft.com/office/drawing/2014/main" id="{64870190-DD37-443E-954F-6D9D0EA201E6}"/>
              </a:ext>
            </a:extLst>
          </p:cNvPr>
          <p:cNvGraphicFramePr>
            <a:graphicFrameLocks noGrp="1"/>
          </p:cNvGraphicFramePr>
          <p:nvPr/>
        </p:nvGraphicFramePr>
        <p:xfrm>
          <a:off x="6104583" y="760885"/>
          <a:ext cx="2594398" cy="1763649"/>
        </p:xfrm>
        <a:graphic>
          <a:graphicData uri="http://schemas.openxmlformats.org/drawingml/2006/table">
            <a:tbl>
              <a:tblPr firstRow="1" bandRow="1">
                <a:tableStyleId>{5C22544A-7EE6-4342-B048-85BDC9FD1C3A}</a:tableStyleId>
              </a:tblPr>
              <a:tblGrid>
                <a:gridCol w="2594398">
                  <a:extLst>
                    <a:ext uri="{9D8B030D-6E8A-4147-A177-3AD203B41FA5}">
                      <a16:colId xmlns:a16="http://schemas.microsoft.com/office/drawing/2014/main" val="2170100628"/>
                    </a:ext>
                  </a:extLst>
                </a:gridCol>
              </a:tblGrid>
              <a:tr h="537966">
                <a:tc>
                  <a:txBody>
                    <a:bodyPr/>
                    <a:lstStyle/>
                    <a:p>
                      <a:pPr algn="ctr"/>
                      <a:r>
                        <a:rPr lang="en-GB" sz="1700" b="1" dirty="0">
                          <a:solidFill>
                            <a:schemeClr val="bg1"/>
                          </a:solidFill>
                        </a:rPr>
                        <a:t>Capability</a:t>
                      </a:r>
                    </a:p>
                    <a:p>
                      <a:pPr algn="ctr"/>
                      <a:r>
                        <a:rPr lang="en-GB" sz="1700" b="0" dirty="0">
                          <a:solidFill>
                            <a:schemeClr val="bg1"/>
                          </a:solidFill>
                        </a:rPr>
                        <a:t>(Perceived and actual)</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solidFill>
                          <a:schemeClr val="tx1"/>
                        </a:solidFill>
                      </a:endParaRPr>
                    </a:p>
                    <a:p>
                      <a:pPr algn="ctr"/>
                      <a:r>
                        <a:rPr lang="en-GB" sz="1500" dirty="0">
                          <a:solidFill>
                            <a:schemeClr val="tx1"/>
                          </a:solidFill>
                        </a:rPr>
                        <a:t>Young people feel they have – and can use – the skills needed to succeed in engineering.</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5" name="Table 3">
            <a:extLst>
              <a:ext uri="{FF2B5EF4-FFF2-40B4-BE49-F238E27FC236}">
                <a16:creationId xmlns:a16="http://schemas.microsoft.com/office/drawing/2014/main" id="{4E2F608B-8261-4E13-922D-0A45C0F3C62D}"/>
              </a:ext>
            </a:extLst>
          </p:cNvPr>
          <p:cNvGraphicFramePr>
            <a:graphicFrameLocks noGrp="1"/>
          </p:cNvGraphicFramePr>
          <p:nvPr>
            <p:extLst>
              <p:ext uri="{D42A27DB-BD31-4B8C-83A1-F6EECF244321}">
                <p14:modId xmlns:p14="http://schemas.microsoft.com/office/powerpoint/2010/main" val="309894216"/>
              </p:ext>
            </p:extLst>
          </p:nvPr>
        </p:nvGraphicFramePr>
        <p:xfrm>
          <a:off x="6096000" y="2833826"/>
          <a:ext cx="2602981" cy="1940996"/>
        </p:xfrm>
        <a:graphic>
          <a:graphicData uri="http://schemas.openxmlformats.org/drawingml/2006/table">
            <a:tbl>
              <a:tblPr firstRow="1" bandRow="1">
                <a:tableStyleId>{5C22544A-7EE6-4342-B048-85BDC9FD1C3A}</a:tableStyleId>
              </a:tblPr>
              <a:tblGrid>
                <a:gridCol w="2602981">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Opportunity</a:t>
                      </a:r>
                    </a:p>
                    <a:p>
                      <a:pPr algn="ctr"/>
                      <a:r>
                        <a:rPr lang="en-GB" sz="1700" b="0" dirty="0">
                          <a:solidFill>
                            <a:schemeClr val="bg1"/>
                          </a:solidFill>
                        </a:rPr>
                        <a:t>(Take up and application)</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357724">
                <a:tc>
                  <a:txBody>
                    <a:bodyPr/>
                    <a:lstStyle/>
                    <a:p>
                      <a:pPr algn="ctr"/>
                      <a:r>
                        <a:rPr lang="en-GB" sz="1500" dirty="0"/>
                        <a:t>Young people have an appreciation for what engineering is and the related educational and career opportunities available to them. </a:t>
                      </a:r>
                      <a:endParaRPr lang="en-GB" sz="15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6" name="Table 3">
            <a:extLst>
              <a:ext uri="{FF2B5EF4-FFF2-40B4-BE49-F238E27FC236}">
                <a16:creationId xmlns:a16="http://schemas.microsoft.com/office/drawing/2014/main" id="{E93CB16A-A9D5-42C8-AE79-D1359F04ABA3}"/>
              </a:ext>
            </a:extLst>
          </p:cNvPr>
          <p:cNvGraphicFramePr>
            <a:graphicFrameLocks noGrp="1"/>
          </p:cNvGraphicFramePr>
          <p:nvPr/>
        </p:nvGraphicFramePr>
        <p:xfrm>
          <a:off x="6096000" y="4927975"/>
          <a:ext cx="2602980" cy="1763649"/>
        </p:xfrm>
        <a:graphic>
          <a:graphicData uri="http://schemas.openxmlformats.org/drawingml/2006/table">
            <a:tbl>
              <a:tblPr firstRow="1" bandRow="1">
                <a:tableStyleId>{5C22544A-7EE6-4342-B048-85BDC9FD1C3A}</a:tableStyleId>
              </a:tblPr>
              <a:tblGrid>
                <a:gridCol w="2602980">
                  <a:extLst>
                    <a:ext uri="{9D8B030D-6E8A-4147-A177-3AD203B41FA5}">
                      <a16:colId xmlns:a16="http://schemas.microsoft.com/office/drawing/2014/main" val="2170100628"/>
                    </a:ext>
                  </a:extLst>
                </a:gridCol>
              </a:tblGrid>
              <a:tr h="537966">
                <a:tc>
                  <a:txBody>
                    <a:bodyPr/>
                    <a:lstStyle/>
                    <a:p>
                      <a:pPr algn="ctr"/>
                      <a:r>
                        <a:rPr lang="en-GB" sz="1700" dirty="0">
                          <a:solidFill>
                            <a:schemeClr val="bg1"/>
                          </a:solidFill>
                        </a:rPr>
                        <a:t>Motivation</a:t>
                      </a:r>
                    </a:p>
                    <a:p>
                      <a:pPr algn="ctr"/>
                      <a:r>
                        <a:rPr lang="en-GB" sz="1700" b="0" dirty="0">
                          <a:solidFill>
                            <a:schemeClr val="bg1"/>
                          </a:solidFill>
                        </a:rPr>
                        <a:t>(Confidence to aspire)</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653012564"/>
                  </a:ext>
                </a:extLst>
              </a:tr>
              <a:tr h="1219871">
                <a:tc>
                  <a:txBody>
                    <a:bodyPr/>
                    <a:lstStyle/>
                    <a:p>
                      <a:pPr algn="ctr"/>
                      <a:endParaRPr lang="en-GB" sz="1200" dirty="0"/>
                    </a:p>
                    <a:p>
                      <a:pPr algn="ctr"/>
                      <a:r>
                        <a:rPr lang="en-GB" sz="1500" dirty="0"/>
                        <a:t>Young people feel confident that an engineering career is for ‘people like them’ and can aspire to such a career.</a:t>
                      </a:r>
                      <a:endParaRPr lang="en-GB" sz="15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graphicFrame>
        <p:nvGraphicFramePr>
          <p:cNvPr id="57" name="Table 3">
            <a:extLst>
              <a:ext uri="{FF2B5EF4-FFF2-40B4-BE49-F238E27FC236}">
                <a16:creationId xmlns:a16="http://schemas.microsoft.com/office/drawing/2014/main" id="{92355881-CD23-444E-8724-4CCD09AE3DAD}"/>
              </a:ext>
            </a:extLst>
          </p:cNvPr>
          <p:cNvGraphicFramePr>
            <a:graphicFrameLocks noGrp="1"/>
          </p:cNvGraphicFramePr>
          <p:nvPr/>
        </p:nvGraphicFramePr>
        <p:xfrm>
          <a:off x="3184479" y="5318648"/>
          <a:ext cx="1340163" cy="1433350"/>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213479">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r h="1219871">
                <a:tc>
                  <a:txBody>
                    <a:bodyPr/>
                    <a:lstStyle/>
                    <a:p>
                      <a:pPr algn="ctr"/>
                      <a:r>
                        <a:rPr lang="en-GB" sz="1200" dirty="0">
                          <a:solidFill>
                            <a:schemeClr val="tx1"/>
                          </a:solidFill>
                        </a:rPr>
                        <a:t>Young people perceive engineering to be an appealing career choice for them. </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866941"/>
                  </a:ext>
                </a:extLst>
              </a:tr>
            </a:tbl>
          </a:graphicData>
        </a:graphic>
      </p:graphicFrame>
      <p:sp>
        <p:nvSpPr>
          <p:cNvPr id="27" name="Rectangle 26">
            <a:extLst>
              <a:ext uri="{FF2B5EF4-FFF2-40B4-BE49-F238E27FC236}">
                <a16:creationId xmlns:a16="http://schemas.microsoft.com/office/drawing/2014/main" id="{12911CDF-831A-4273-8F34-776A196BF054}"/>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28" name="TextBox 27">
            <a:extLst>
              <a:ext uri="{FF2B5EF4-FFF2-40B4-BE49-F238E27FC236}">
                <a16:creationId xmlns:a16="http://schemas.microsoft.com/office/drawing/2014/main" id="{67738CD8-8C1F-4429-863A-A2C73C2F2F41}"/>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2023431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3171697" y="2228668"/>
            <a:ext cx="5694256" cy="1645920"/>
          </a:xfrm>
          <a:prstGeom prst="rect">
            <a:avLst/>
          </a:prstGeom>
        </p:spPr>
        <p:txBody>
          <a:bodyPr vert="horz" lIns="25617" tIns="12809" rIns="25617" bIns="12809" rtlCol="0" anchor="ctr">
            <a:normAutofit fontScale="70000" lnSpcReduction="20000"/>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r>
              <a:rPr lang="en-US" sz="4399" dirty="0"/>
              <a:t>Who has the power to influence young people’s capabilities, opportunities, and motivation to pursue engineering? </a:t>
            </a:r>
          </a:p>
        </p:txBody>
      </p:sp>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Tree>
    <p:extLst>
      <p:ext uri="{BB962C8B-B14F-4D97-AF65-F5344CB8AC3E}">
        <p14:creationId xmlns:p14="http://schemas.microsoft.com/office/powerpoint/2010/main" val="570751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
        <p:nvSpPr>
          <p:cNvPr id="6" name="Rectangle 5">
            <a:extLst>
              <a:ext uri="{FF2B5EF4-FFF2-40B4-BE49-F238E27FC236}">
                <a16:creationId xmlns:a16="http://schemas.microsoft.com/office/drawing/2014/main" id="{06C7AA2A-A621-46F7-9653-47DEC78B7CA5}"/>
              </a:ext>
            </a:extLst>
          </p:cNvPr>
          <p:cNvSpPr/>
          <p:nvPr/>
        </p:nvSpPr>
        <p:spPr>
          <a:xfrm>
            <a:off x="429491" y="1223189"/>
            <a:ext cx="11319163" cy="4825360"/>
          </a:xfrm>
          <a:prstGeom prst="rect">
            <a:avLst/>
          </a:prstGeom>
        </p:spPr>
        <p:txBody>
          <a:bodyPr wrap="square">
            <a:spAutoFit/>
          </a:bodyPr>
          <a:lstStyle/>
          <a:p>
            <a:r>
              <a:rPr lang="en-US" sz="2017" b="1" dirty="0">
                <a:solidFill>
                  <a:schemeClr val="accent6"/>
                </a:solidFill>
              </a:rPr>
              <a:t>Developing a shared vision, collective ownership and greater coordination</a:t>
            </a:r>
          </a:p>
          <a:p>
            <a:endParaRPr lang="en-GB" sz="2017" dirty="0"/>
          </a:p>
          <a:p>
            <a:pPr marL="342950" indent="-342950">
              <a:buFont typeface="Arial" panose="020B0604020202020204" pitchFamily="34" charset="0"/>
              <a:buChar char="•"/>
            </a:pPr>
            <a:r>
              <a:rPr lang="en-GB" sz="2017" dirty="0"/>
              <a:t>Provide a framework with which the sector is able to map activities and organisations against specific outcomes and stages within young people’s journeys – and in doing so, better assess the purpose of these activities/organisations and how they work together</a:t>
            </a:r>
          </a:p>
          <a:p>
            <a:pPr marL="342950" indent="-342950">
              <a:buFont typeface="Arial" panose="020B0604020202020204" pitchFamily="34" charset="0"/>
              <a:buChar char="•"/>
            </a:pPr>
            <a:endParaRPr lang="en-GB" sz="2017" dirty="0"/>
          </a:p>
          <a:p>
            <a:pPr marL="342950" indent="-342950">
              <a:buFont typeface="Arial" panose="020B0604020202020204" pitchFamily="34" charset="0"/>
              <a:buChar char="•"/>
            </a:pPr>
            <a:r>
              <a:rPr lang="en-GB" sz="2017" dirty="0"/>
              <a:t>Facilitate longer-term collaborative work to develop coordinated approaches to evaluation and impact measurement</a:t>
            </a:r>
          </a:p>
          <a:p>
            <a:pPr marL="342950" indent="-342950">
              <a:buFont typeface="Arial" panose="020B0604020202020204" pitchFamily="34" charset="0"/>
              <a:buChar char="•"/>
            </a:pPr>
            <a:endParaRPr lang="en-GB" sz="2017" dirty="0">
              <a:solidFill>
                <a:schemeClr val="accent6"/>
              </a:solidFill>
            </a:endParaRPr>
          </a:p>
          <a:p>
            <a:r>
              <a:rPr lang="en-US" sz="2017" b="1" dirty="0">
                <a:solidFill>
                  <a:schemeClr val="accent6"/>
                </a:solidFill>
              </a:rPr>
              <a:t>A theoretical foundation </a:t>
            </a:r>
            <a:r>
              <a:rPr lang="en-GB" sz="2017" b="1" dirty="0">
                <a:solidFill>
                  <a:schemeClr val="accent6"/>
                </a:solidFill>
              </a:rPr>
              <a:t>to examine the collective and long-term impact of STEM outreach</a:t>
            </a:r>
          </a:p>
          <a:p>
            <a:endParaRPr lang="en-GB" sz="2017" dirty="0"/>
          </a:p>
          <a:p>
            <a:pPr marL="342950" indent="-342950">
              <a:buFont typeface="Arial" panose="020B0604020202020204" pitchFamily="34" charset="0"/>
              <a:buChar char="•"/>
            </a:pPr>
            <a:r>
              <a:rPr lang="en-GB" sz="2017" dirty="0"/>
              <a:t>Provide a basis for subsequent work to identify success indicators at critical stage of the conceptual journey and develop appropriate measures</a:t>
            </a:r>
          </a:p>
          <a:p>
            <a:pPr defTabSz="457267" fontAlgn="base">
              <a:defRPr/>
            </a:pPr>
            <a:endParaRPr lang="en-GB" sz="2017" dirty="0">
              <a:solidFill>
                <a:srgbClr val="000000"/>
              </a:solidFill>
              <a:latin typeface="Arial"/>
            </a:endParaRPr>
          </a:p>
          <a:p>
            <a:pPr defTabSz="457267">
              <a:spcBef>
                <a:spcPts val="600"/>
              </a:spcBef>
              <a:spcAft>
                <a:spcPts val="600"/>
              </a:spcAft>
              <a:defRPr/>
            </a:pPr>
            <a:endParaRPr lang="en-GB" sz="2017" dirty="0">
              <a:solidFill>
                <a:srgbClr val="000000"/>
              </a:solidFill>
              <a:latin typeface="Arial"/>
            </a:endParaRPr>
          </a:p>
        </p:txBody>
      </p:sp>
      <p:sp>
        <p:nvSpPr>
          <p:cNvPr id="10" name="Title 1">
            <a:extLst>
              <a:ext uri="{FF2B5EF4-FFF2-40B4-BE49-F238E27FC236}">
                <a16:creationId xmlns:a16="http://schemas.microsoft.com/office/drawing/2014/main" id="{227AB6A2-CAA4-4B7F-9A24-D86B93FEE9D6}"/>
              </a:ext>
            </a:extLst>
          </p:cNvPr>
          <p:cNvSpPr txBox="1">
            <a:spLocks/>
          </p:cNvSpPr>
          <p:nvPr/>
        </p:nvSpPr>
        <p:spPr>
          <a:xfrm>
            <a:off x="429491" y="317064"/>
            <a:ext cx="10515472" cy="1325563"/>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Aims of the project</a:t>
            </a:r>
          </a:p>
        </p:txBody>
      </p:sp>
    </p:spTree>
    <p:extLst>
      <p:ext uri="{BB962C8B-B14F-4D97-AF65-F5344CB8AC3E}">
        <p14:creationId xmlns:p14="http://schemas.microsoft.com/office/powerpoint/2010/main" val="4157606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B93FA7-539F-4F2A-AA3C-9070B6CC1E39}"/>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8" name="TextBox 47">
            <a:extLst>
              <a:ext uri="{FF2B5EF4-FFF2-40B4-BE49-F238E27FC236}">
                <a16:creationId xmlns:a16="http://schemas.microsoft.com/office/drawing/2014/main" id="{981DE517-4314-4B60-AC10-A45DDE54D9D1}"/>
              </a:ext>
            </a:extLst>
          </p:cNvPr>
          <p:cNvSpPr txBox="1"/>
          <p:nvPr/>
        </p:nvSpPr>
        <p:spPr>
          <a:xfrm>
            <a:off x="3803598" y="3334149"/>
            <a:ext cx="443326" cy="3418431"/>
          </a:xfrm>
          <a:prstGeom prst="rect">
            <a:avLst/>
          </a:prstGeom>
          <a:solidFill>
            <a:srgbClr val="002060"/>
          </a:solidFill>
          <a:ln>
            <a:solidFill>
              <a:srgbClr val="002060"/>
            </a:solidFill>
          </a:ln>
        </p:spPr>
        <p:txBody>
          <a:bodyPr vert="vert270" wrap="square" rtlCol="0">
            <a:spAutoFit/>
          </a:bodyPr>
          <a:lstStyle/>
          <a:p>
            <a:pPr algn="ctr"/>
            <a:r>
              <a:rPr lang="en-GB" sz="1681" dirty="0">
                <a:solidFill>
                  <a:schemeClr val="bg1"/>
                </a:solidFill>
              </a:rPr>
              <a:t>INFORMAL LEARNING</a:t>
            </a:r>
          </a:p>
        </p:txBody>
      </p:sp>
      <p:sp>
        <p:nvSpPr>
          <p:cNvPr id="42" name="Rectangle 41">
            <a:extLst>
              <a:ext uri="{FF2B5EF4-FFF2-40B4-BE49-F238E27FC236}">
                <a16:creationId xmlns:a16="http://schemas.microsoft.com/office/drawing/2014/main" id="{C03688D0-D28E-4406-ADBC-995EC1D31D93}"/>
              </a:ext>
            </a:extLst>
          </p:cNvPr>
          <p:cNvSpPr/>
          <p:nvPr/>
        </p:nvSpPr>
        <p:spPr>
          <a:xfrm>
            <a:off x="3803598" y="78252"/>
            <a:ext cx="2505441"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Actors</a:t>
            </a:r>
          </a:p>
        </p:txBody>
      </p:sp>
      <p:sp>
        <p:nvSpPr>
          <p:cNvPr id="61" name="Rectangle 60">
            <a:extLst>
              <a:ext uri="{FF2B5EF4-FFF2-40B4-BE49-F238E27FC236}">
                <a16:creationId xmlns:a16="http://schemas.microsoft.com/office/drawing/2014/main" id="{FFB3F196-BAFC-4F44-ABA5-7BD30050723C}"/>
              </a:ext>
            </a:extLst>
          </p:cNvPr>
          <p:cNvSpPr/>
          <p:nvPr/>
        </p:nvSpPr>
        <p:spPr>
          <a:xfrm>
            <a:off x="4356861" y="3334149"/>
            <a:ext cx="1952178" cy="628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Outreach providers </a:t>
            </a:r>
          </a:p>
        </p:txBody>
      </p:sp>
      <p:sp>
        <p:nvSpPr>
          <p:cNvPr id="62" name="Rectangle 61">
            <a:extLst>
              <a:ext uri="{FF2B5EF4-FFF2-40B4-BE49-F238E27FC236}">
                <a16:creationId xmlns:a16="http://schemas.microsoft.com/office/drawing/2014/main" id="{AE5D8BFA-A734-4C83-9286-319724A74ED8}"/>
              </a:ext>
            </a:extLst>
          </p:cNvPr>
          <p:cNvSpPr/>
          <p:nvPr/>
        </p:nvSpPr>
        <p:spPr>
          <a:xfrm>
            <a:off x="4360643" y="4109749"/>
            <a:ext cx="1943458" cy="6281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Employers or funders</a:t>
            </a:r>
          </a:p>
        </p:txBody>
      </p:sp>
      <p:sp>
        <p:nvSpPr>
          <p:cNvPr id="63" name="Rectangle 62">
            <a:extLst>
              <a:ext uri="{FF2B5EF4-FFF2-40B4-BE49-F238E27FC236}">
                <a16:creationId xmlns:a16="http://schemas.microsoft.com/office/drawing/2014/main" id="{4A2439B9-2583-41B1-A684-155CA3E35C59}"/>
              </a:ext>
            </a:extLst>
          </p:cNvPr>
          <p:cNvSpPr/>
          <p:nvPr/>
        </p:nvSpPr>
        <p:spPr>
          <a:xfrm>
            <a:off x="4342221" y="5725693"/>
            <a:ext cx="1943458" cy="3988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Parents</a:t>
            </a:r>
          </a:p>
        </p:txBody>
      </p:sp>
      <p:sp>
        <p:nvSpPr>
          <p:cNvPr id="40" name="Rectangle 39">
            <a:extLst>
              <a:ext uri="{FF2B5EF4-FFF2-40B4-BE49-F238E27FC236}">
                <a16:creationId xmlns:a16="http://schemas.microsoft.com/office/drawing/2014/main" id="{29C954C9-5EA6-47BF-902A-A7A7870D34A5}"/>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51" name="Rectangle 50">
            <a:extLst>
              <a:ext uri="{FF2B5EF4-FFF2-40B4-BE49-F238E27FC236}">
                <a16:creationId xmlns:a16="http://schemas.microsoft.com/office/drawing/2014/main" id="{3F567307-F9E6-4296-A450-BBD6ECBDBD27}"/>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53" name="Title 1">
            <a:extLst>
              <a:ext uri="{FF2B5EF4-FFF2-40B4-BE49-F238E27FC236}">
                <a16:creationId xmlns:a16="http://schemas.microsoft.com/office/drawing/2014/main" id="{3CA79AB7-E92D-4FF9-80C8-B05040F865C6}"/>
              </a:ext>
            </a:extLst>
          </p:cNvPr>
          <p:cNvSpPr txBox="1">
            <a:spLocks/>
          </p:cNvSpPr>
          <p:nvPr/>
        </p:nvSpPr>
        <p:spPr>
          <a:xfrm>
            <a:off x="622732" y="528815"/>
            <a:ext cx="2597283"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endParaRPr lang="en-GB" sz="2017" dirty="0">
              <a:latin typeface="+mn-lt"/>
            </a:endParaRPr>
          </a:p>
          <a:p>
            <a:endParaRPr lang="en-GB" sz="2017" dirty="0">
              <a:latin typeface="+mn-lt"/>
            </a:endParaRPr>
          </a:p>
          <a:p>
            <a:r>
              <a:rPr lang="en-GB" sz="2017" dirty="0">
                <a:latin typeface="+mn-lt"/>
              </a:rPr>
              <a:t>Who are the main actors that can influence young people’s capabilities, opportunities, and motivations in the </a:t>
            </a:r>
            <a:r>
              <a:rPr lang="en-GB" sz="2017" b="1" dirty="0">
                <a:latin typeface="+mn-lt"/>
              </a:rPr>
              <a:t>formal </a:t>
            </a:r>
            <a:r>
              <a:rPr lang="en-GB" sz="2017" dirty="0">
                <a:latin typeface="+mn-lt"/>
              </a:rPr>
              <a:t>and</a:t>
            </a:r>
            <a:r>
              <a:rPr lang="en-GB" sz="2017" b="1" dirty="0">
                <a:latin typeface="+mn-lt"/>
              </a:rPr>
              <a:t> informal </a:t>
            </a:r>
            <a:r>
              <a:rPr lang="en-GB" sz="2017" dirty="0">
                <a:latin typeface="+mn-lt"/>
              </a:rPr>
              <a:t>learning settings?</a:t>
            </a:r>
          </a:p>
          <a:p>
            <a:endParaRPr lang="en-GB" sz="2017" dirty="0">
              <a:latin typeface="+mn-lt"/>
            </a:endParaRPr>
          </a:p>
          <a:p>
            <a:endParaRPr lang="en-GB" sz="1177" dirty="0">
              <a:latin typeface="+mn-lt"/>
            </a:endParaRPr>
          </a:p>
          <a:p>
            <a:endParaRPr lang="en-GB" sz="1177" dirty="0">
              <a:latin typeface="+mn-lt"/>
            </a:endParaRPr>
          </a:p>
          <a:p>
            <a:endParaRPr lang="en-GB" sz="1177" dirty="0">
              <a:latin typeface="+mn-lt"/>
            </a:endParaRPr>
          </a:p>
          <a:p>
            <a:endParaRPr lang="en-GB" sz="1177" dirty="0">
              <a:latin typeface="+mn-lt"/>
            </a:endParaRPr>
          </a:p>
          <a:p>
            <a:endParaRPr lang="en-GB" sz="1177" dirty="0">
              <a:latin typeface="+mn-lt"/>
            </a:endParaRPr>
          </a:p>
          <a:p>
            <a:r>
              <a:rPr lang="en-GB" sz="1177" dirty="0">
                <a:latin typeface="+mn-lt"/>
              </a:rPr>
              <a:t>Note: for the purposes of this exercise, we decided to restrict actors to those within a young person’s immediate eco-system – and for that reason have excluded e.g. government.</a:t>
            </a:r>
          </a:p>
          <a:p>
            <a:r>
              <a:rPr lang="en-GB" sz="2017" dirty="0">
                <a:latin typeface="+mn-lt"/>
              </a:rPr>
              <a:t> </a:t>
            </a:r>
          </a:p>
          <a:p>
            <a:endParaRPr lang="en-GB" sz="2017" dirty="0">
              <a:latin typeface="+mn-lt"/>
            </a:endParaRPr>
          </a:p>
          <a:p>
            <a:endParaRPr lang="en-GB" sz="2017" dirty="0">
              <a:latin typeface="+mn-lt"/>
            </a:endParaRPr>
          </a:p>
        </p:txBody>
      </p:sp>
      <p:sp>
        <p:nvSpPr>
          <p:cNvPr id="43" name="TextBox 42">
            <a:extLst>
              <a:ext uri="{FF2B5EF4-FFF2-40B4-BE49-F238E27FC236}">
                <a16:creationId xmlns:a16="http://schemas.microsoft.com/office/drawing/2014/main" id="{4CB72872-B772-4410-A1AF-0902C5AE85B5}"/>
              </a:ext>
            </a:extLst>
          </p:cNvPr>
          <p:cNvSpPr txBox="1"/>
          <p:nvPr/>
        </p:nvSpPr>
        <p:spPr>
          <a:xfrm>
            <a:off x="3803598" y="497757"/>
            <a:ext cx="443326" cy="2716012"/>
          </a:xfrm>
          <a:prstGeom prst="rect">
            <a:avLst/>
          </a:prstGeom>
          <a:solidFill>
            <a:schemeClr val="accent6">
              <a:lumMod val="50000"/>
            </a:schemeClr>
          </a:solidFill>
          <a:ln>
            <a:solidFill>
              <a:srgbClr val="002060"/>
            </a:solidFill>
          </a:ln>
        </p:spPr>
        <p:txBody>
          <a:bodyPr vert="vert270" wrap="square" rtlCol="0">
            <a:spAutoFit/>
          </a:bodyPr>
          <a:lstStyle/>
          <a:p>
            <a:pPr algn="ctr"/>
            <a:r>
              <a:rPr lang="en-GB" sz="1681" dirty="0">
                <a:solidFill>
                  <a:schemeClr val="bg1"/>
                </a:solidFill>
              </a:rPr>
              <a:t>FORMAL LEARNING</a:t>
            </a:r>
          </a:p>
        </p:txBody>
      </p:sp>
      <p:sp>
        <p:nvSpPr>
          <p:cNvPr id="46" name="Rectangle 45">
            <a:extLst>
              <a:ext uri="{FF2B5EF4-FFF2-40B4-BE49-F238E27FC236}">
                <a16:creationId xmlns:a16="http://schemas.microsoft.com/office/drawing/2014/main" id="{6B320391-C202-4B7F-AF7B-34F5152C1961}"/>
              </a:ext>
            </a:extLst>
          </p:cNvPr>
          <p:cNvSpPr/>
          <p:nvPr/>
        </p:nvSpPr>
        <p:spPr>
          <a:xfrm>
            <a:off x="4360643" y="497756"/>
            <a:ext cx="1937095" cy="12137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Teachers</a:t>
            </a:r>
          </a:p>
        </p:txBody>
      </p:sp>
      <p:sp>
        <p:nvSpPr>
          <p:cNvPr id="49" name="Rectangle 48">
            <a:extLst>
              <a:ext uri="{FF2B5EF4-FFF2-40B4-BE49-F238E27FC236}">
                <a16:creationId xmlns:a16="http://schemas.microsoft.com/office/drawing/2014/main" id="{2C3AA962-9A12-4D38-A024-BFFF62BDD7D3}"/>
              </a:ext>
            </a:extLst>
          </p:cNvPr>
          <p:cNvSpPr/>
          <p:nvPr/>
        </p:nvSpPr>
        <p:spPr>
          <a:xfrm>
            <a:off x="4360643" y="1817264"/>
            <a:ext cx="1952178" cy="139650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Careers advisors</a:t>
            </a:r>
          </a:p>
        </p:txBody>
      </p:sp>
      <p:sp>
        <p:nvSpPr>
          <p:cNvPr id="52" name="Rectangle 51">
            <a:extLst>
              <a:ext uri="{FF2B5EF4-FFF2-40B4-BE49-F238E27FC236}">
                <a16:creationId xmlns:a16="http://schemas.microsoft.com/office/drawing/2014/main" id="{1422B4A0-A780-4EE9-AB0E-1B0131D01B04}"/>
              </a:ext>
            </a:extLst>
          </p:cNvPr>
          <p:cNvSpPr/>
          <p:nvPr/>
        </p:nvSpPr>
        <p:spPr>
          <a:xfrm>
            <a:off x="4353901" y="4892243"/>
            <a:ext cx="1943458" cy="62819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Youth groups and clubs</a:t>
            </a:r>
          </a:p>
        </p:txBody>
      </p:sp>
      <p:sp>
        <p:nvSpPr>
          <p:cNvPr id="54" name="Rectangle 53">
            <a:extLst>
              <a:ext uri="{FF2B5EF4-FFF2-40B4-BE49-F238E27FC236}">
                <a16:creationId xmlns:a16="http://schemas.microsoft.com/office/drawing/2014/main" id="{46E4EA5B-F20F-4BED-8112-5DBB3F5621EB}"/>
              </a:ext>
            </a:extLst>
          </p:cNvPr>
          <p:cNvSpPr/>
          <p:nvPr/>
        </p:nvSpPr>
        <p:spPr>
          <a:xfrm>
            <a:off x="4360643" y="6288483"/>
            <a:ext cx="1925036" cy="43137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lumMod val="50000"/>
                  </a:schemeClr>
                </a:solidFill>
              </a:rPr>
              <a:t>Social media</a:t>
            </a:r>
          </a:p>
        </p:txBody>
      </p:sp>
    </p:spTree>
    <p:extLst>
      <p:ext uri="{BB962C8B-B14F-4D97-AF65-F5344CB8AC3E}">
        <p14:creationId xmlns:p14="http://schemas.microsoft.com/office/powerpoint/2010/main" val="3243469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8" name="TextBox 47">
            <a:extLst>
              <a:ext uri="{FF2B5EF4-FFF2-40B4-BE49-F238E27FC236}">
                <a16:creationId xmlns:a16="http://schemas.microsoft.com/office/drawing/2014/main" id="{981DE517-4314-4B60-AC10-A45DDE54D9D1}"/>
              </a:ext>
            </a:extLst>
          </p:cNvPr>
          <p:cNvSpPr txBox="1"/>
          <p:nvPr/>
        </p:nvSpPr>
        <p:spPr>
          <a:xfrm>
            <a:off x="3803598" y="3334149"/>
            <a:ext cx="443326" cy="3418431"/>
          </a:xfrm>
          <a:prstGeom prst="rect">
            <a:avLst/>
          </a:prstGeom>
          <a:solidFill>
            <a:srgbClr val="002060"/>
          </a:solidFill>
          <a:ln>
            <a:solidFill>
              <a:srgbClr val="002060"/>
            </a:solidFill>
          </a:ln>
        </p:spPr>
        <p:txBody>
          <a:bodyPr vert="vert270" wrap="square" rtlCol="0">
            <a:spAutoFit/>
          </a:bodyPr>
          <a:lstStyle/>
          <a:p>
            <a:pPr algn="ctr"/>
            <a:r>
              <a:rPr lang="en-GB" sz="1681" dirty="0">
                <a:solidFill>
                  <a:schemeClr val="bg1"/>
                </a:solidFill>
              </a:rPr>
              <a:t>INFORMAL LEARNING</a:t>
            </a:r>
          </a:p>
        </p:txBody>
      </p:sp>
      <p:sp>
        <p:nvSpPr>
          <p:cNvPr id="42" name="Rectangle 41">
            <a:extLst>
              <a:ext uri="{FF2B5EF4-FFF2-40B4-BE49-F238E27FC236}">
                <a16:creationId xmlns:a16="http://schemas.microsoft.com/office/drawing/2014/main" id="{C03688D0-D28E-4406-ADBC-995EC1D31D93}"/>
              </a:ext>
            </a:extLst>
          </p:cNvPr>
          <p:cNvSpPr/>
          <p:nvPr/>
        </p:nvSpPr>
        <p:spPr>
          <a:xfrm>
            <a:off x="3803598" y="78252"/>
            <a:ext cx="2505441"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Actors</a:t>
            </a:r>
          </a:p>
        </p:txBody>
      </p:sp>
      <p:sp>
        <p:nvSpPr>
          <p:cNvPr id="61" name="Rectangle 60">
            <a:extLst>
              <a:ext uri="{FF2B5EF4-FFF2-40B4-BE49-F238E27FC236}">
                <a16:creationId xmlns:a16="http://schemas.microsoft.com/office/drawing/2014/main" id="{FFB3F196-BAFC-4F44-ABA5-7BD30050723C}"/>
              </a:ext>
            </a:extLst>
          </p:cNvPr>
          <p:cNvSpPr/>
          <p:nvPr/>
        </p:nvSpPr>
        <p:spPr>
          <a:xfrm>
            <a:off x="4356861" y="3334149"/>
            <a:ext cx="1952178" cy="628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Outreach providers </a:t>
            </a:r>
          </a:p>
        </p:txBody>
      </p:sp>
      <p:sp>
        <p:nvSpPr>
          <p:cNvPr id="62" name="Rectangle 61">
            <a:extLst>
              <a:ext uri="{FF2B5EF4-FFF2-40B4-BE49-F238E27FC236}">
                <a16:creationId xmlns:a16="http://schemas.microsoft.com/office/drawing/2014/main" id="{AE5D8BFA-A734-4C83-9286-319724A74ED8}"/>
              </a:ext>
            </a:extLst>
          </p:cNvPr>
          <p:cNvSpPr/>
          <p:nvPr/>
        </p:nvSpPr>
        <p:spPr>
          <a:xfrm>
            <a:off x="4360643" y="4109749"/>
            <a:ext cx="1943458" cy="6281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Employers or funders</a:t>
            </a:r>
          </a:p>
        </p:txBody>
      </p:sp>
      <p:sp>
        <p:nvSpPr>
          <p:cNvPr id="63" name="Rectangle 62">
            <a:extLst>
              <a:ext uri="{FF2B5EF4-FFF2-40B4-BE49-F238E27FC236}">
                <a16:creationId xmlns:a16="http://schemas.microsoft.com/office/drawing/2014/main" id="{4A2439B9-2583-41B1-A684-155CA3E35C59}"/>
              </a:ext>
            </a:extLst>
          </p:cNvPr>
          <p:cNvSpPr/>
          <p:nvPr/>
        </p:nvSpPr>
        <p:spPr>
          <a:xfrm>
            <a:off x="4342221" y="5725693"/>
            <a:ext cx="1943458" cy="3988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Parents</a:t>
            </a:r>
          </a:p>
        </p:txBody>
      </p:sp>
      <p:sp>
        <p:nvSpPr>
          <p:cNvPr id="40" name="Rectangle 39">
            <a:extLst>
              <a:ext uri="{FF2B5EF4-FFF2-40B4-BE49-F238E27FC236}">
                <a16:creationId xmlns:a16="http://schemas.microsoft.com/office/drawing/2014/main" id="{29C954C9-5EA6-47BF-902A-A7A7870D34A5}"/>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51" name="Rectangle 50">
            <a:extLst>
              <a:ext uri="{FF2B5EF4-FFF2-40B4-BE49-F238E27FC236}">
                <a16:creationId xmlns:a16="http://schemas.microsoft.com/office/drawing/2014/main" id="{3F567307-F9E6-4296-A450-BBD6ECBDBD27}"/>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3" name="TextBox 42">
            <a:extLst>
              <a:ext uri="{FF2B5EF4-FFF2-40B4-BE49-F238E27FC236}">
                <a16:creationId xmlns:a16="http://schemas.microsoft.com/office/drawing/2014/main" id="{4CB72872-B772-4410-A1AF-0902C5AE85B5}"/>
              </a:ext>
            </a:extLst>
          </p:cNvPr>
          <p:cNvSpPr txBox="1"/>
          <p:nvPr/>
        </p:nvSpPr>
        <p:spPr>
          <a:xfrm>
            <a:off x="3803598" y="497757"/>
            <a:ext cx="443326" cy="2716012"/>
          </a:xfrm>
          <a:prstGeom prst="rect">
            <a:avLst/>
          </a:prstGeom>
          <a:solidFill>
            <a:schemeClr val="accent6">
              <a:lumMod val="50000"/>
            </a:schemeClr>
          </a:solidFill>
          <a:ln>
            <a:solidFill>
              <a:srgbClr val="002060"/>
            </a:solidFill>
          </a:ln>
        </p:spPr>
        <p:txBody>
          <a:bodyPr vert="vert270" wrap="square" rtlCol="0">
            <a:spAutoFit/>
          </a:bodyPr>
          <a:lstStyle/>
          <a:p>
            <a:pPr algn="ctr"/>
            <a:r>
              <a:rPr lang="en-GB" sz="1681" dirty="0">
                <a:solidFill>
                  <a:schemeClr val="bg1"/>
                </a:solidFill>
              </a:rPr>
              <a:t>FORMAL LEARNING</a:t>
            </a:r>
          </a:p>
        </p:txBody>
      </p:sp>
      <p:sp>
        <p:nvSpPr>
          <p:cNvPr id="46" name="Rectangle 45">
            <a:extLst>
              <a:ext uri="{FF2B5EF4-FFF2-40B4-BE49-F238E27FC236}">
                <a16:creationId xmlns:a16="http://schemas.microsoft.com/office/drawing/2014/main" id="{6B320391-C202-4B7F-AF7B-34F5152C1961}"/>
              </a:ext>
            </a:extLst>
          </p:cNvPr>
          <p:cNvSpPr/>
          <p:nvPr/>
        </p:nvSpPr>
        <p:spPr>
          <a:xfrm>
            <a:off x="4360643" y="497756"/>
            <a:ext cx="1937095" cy="12137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Teachers</a:t>
            </a:r>
          </a:p>
        </p:txBody>
      </p:sp>
      <p:sp>
        <p:nvSpPr>
          <p:cNvPr id="49" name="Rectangle 48">
            <a:extLst>
              <a:ext uri="{FF2B5EF4-FFF2-40B4-BE49-F238E27FC236}">
                <a16:creationId xmlns:a16="http://schemas.microsoft.com/office/drawing/2014/main" id="{2C3AA962-9A12-4D38-A024-BFFF62BDD7D3}"/>
              </a:ext>
            </a:extLst>
          </p:cNvPr>
          <p:cNvSpPr/>
          <p:nvPr/>
        </p:nvSpPr>
        <p:spPr>
          <a:xfrm>
            <a:off x="4360643" y="1817264"/>
            <a:ext cx="1952178" cy="139650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Careers advisors</a:t>
            </a:r>
          </a:p>
        </p:txBody>
      </p:sp>
      <p:sp>
        <p:nvSpPr>
          <p:cNvPr id="52" name="Rectangle 51">
            <a:extLst>
              <a:ext uri="{FF2B5EF4-FFF2-40B4-BE49-F238E27FC236}">
                <a16:creationId xmlns:a16="http://schemas.microsoft.com/office/drawing/2014/main" id="{1422B4A0-A780-4EE9-AB0E-1B0131D01B04}"/>
              </a:ext>
            </a:extLst>
          </p:cNvPr>
          <p:cNvSpPr/>
          <p:nvPr/>
        </p:nvSpPr>
        <p:spPr>
          <a:xfrm>
            <a:off x="4353901" y="4892243"/>
            <a:ext cx="1943458" cy="62819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Youth groups and clubs</a:t>
            </a:r>
          </a:p>
        </p:txBody>
      </p:sp>
      <p:sp>
        <p:nvSpPr>
          <p:cNvPr id="54" name="Rectangle 53">
            <a:extLst>
              <a:ext uri="{FF2B5EF4-FFF2-40B4-BE49-F238E27FC236}">
                <a16:creationId xmlns:a16="http://schemas.microsoft.com/office/drawing/2014/main" id="{46E4EA5B-F20F-4BED-8112-5DBB3F5621EB}"/>
              </a:ext>
            </a:extLst>
          </p:cNvPr>
          <p:cNvSpPr/>
          <p:nvPr/>
        </p:nvSpPr>
        <p:spPr>
          <a:xfrm>
            <a:off x="4360643" y="6288483"/>
            <a:ext cx="1925036" cy="43137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lumMod val="50000"/>
                  </a:schemeClr>
                </a:solidFill>
              </a:rPr>
              <a:t>Social media</a:t>
            </a:r>
          </a:p>
        </p:txBody>
      </p:sp>
      <p:sp>
        <p:nvSpPr>
          <p:cNvPr id="55" name="Title 1">
            <a:extLst>
              <a:ext uri="{FF2B5EF4-FFF2-40B4-BE49-F238E27FC236}">
                <a16:creationId xmlns:a16="http://schemas.microsoft.com/office/drawing/2014/main" id="{FA07A9FF-44C8-4363-89BC-C983F1700909}"/>
              </a:ext>
            </a:extLst>
          </p:cNvPr>
          <p:cNvSpPr txBox="1">
            <a:spLocks/>
          </p:cNvSpPr>
          <p:nvPr/>
        </p:nvSpPr>
        <p:spPr>
          <a:xfrm>
            <a:off x="257152" y="1959206"/>
            <a:ext cx="2900026"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2017" dirty="0">
                <a:latin typeface="+mn-lt"/>
              </a:rPr>
              <a:t>In what ways can these actors positively affect our impact goal?</a:t>
            </a:r>
          </a:p>
          <a:p>
            <a:endParaRPr lang="en-GB" sz="2017" dirty="0">
              <a:latin typeface="+mn-lt"/>
            </a:endParaRPr>
          </a:p>
          <a:p>
            <a:endParaRPr lang="en-GB" sz="2017" dirty="0">
              <a:latin typeface="+mn-lt"/>
            </a:endParaRPr>
          </a:p>
          <a:p>
            <a:r>
              <a:rPr lang="en-GB" sz="2017" dirty="0">
                <a:latin typeface="+mn-lt"/>
              </a:rPr>
              <a:t>Our impact goal implies there are two dimensions:</a:t>
            </a:r>
          </a:p>
          <a:p>
            <a:endParaRPr lang="en-GB" sz="2017" dirty="0">
              <a:latin typeface="+mn-lt"/>
            </a:endParaRPr>
          </a:p>
          <a:p>
            <a:pPr marL="240201" indent="-240201">
              <a:buFont typeface="Arial" panose="020B0604020202020204" pitchFamily="34" charset="0"/>
              <a:buChar char="•"/>
            </a:pPr>
            <a:r>
              <a:rPr lang="en-GB" sz="2017" dirty="0">
                <a:latin typeface="+mn-lt"/>
              </a:rPr>
              <a:t>Raising quality</a:t>
            </a:r>
          </a:p>
          <a:p>
            <a:pPr marL="240201" indent="-240201">
              <a:buFont typeface="Arial" panose="020B0604020202020204" pitchFamily="34" charset="0"/>
              <a:buChar char="•"/>
            </a:pPr>
            <a:r>
              <a:rPr lang="en-GB" sz="2017" dirty="0">
                <a:latin typeface="+mn-lt"/>
              </a:rPr>
              <a:t>By improving reach </a:t>
            </a:r>
          </a:p>
          <a:p>
            <a:endParaRPr lang="en-GB" sz="2017" dirty="0">
              <a:latin typeface="+mn-lt"/>
            </a:endParaRPr>
          </a:p>
          <a:p>
            <a:endParaRPr lang="en-GB" sz="2017" dirty="0">
              <a:latin typeface="+mn-lt"/>
            </a:endParaRPr>
          </a:p>
          <a:p>
            <a:endParaRPr lang="en-GB" sz="2017" dirty="0">
              <a:latin typeface="+mn-lt"/>
            </a:endParaRPr>
          </a:p>
        </p:txBody>
      </p:sp>
      <p:sp>
        <p:nvSpPr>
          <p:cNvPr id="58" name="TextBox 57">
            <a:extLst>
              <a:ext uri="{FF2B5EF4-FFF2-40B4-BE49-F238E27FC236}">
                <a16:creationId xmlns:a16="http://schemas.microsoft.com/office/drawing/2014/main" id="{01926C18-4AD7-4744-BEBD-7DAF12F6251D}"/>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1554249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2" name="Rectangle 41">
            <a:extLst>
              <a:ext uri="{FF2B5EF4-FFF2-40B4-BE49-F238E27FC236}">
                <a16:creationId xmlns:a16="http://schemas.microsoft.com/office/drawing/2014/main" id="{C03688D0-D28E-4406-ADBC-995EC1D31D93}"/>
              </a:ext>
            </a:extLst>
          </p:cNvPr>
          <p:cNvSpPr/>
          <p:nvPr/>
        </p:nvSpPr>
        <p:spPr>
          <a:xfrm>
            <a:off x="3803598" y="78252"/>
            <a:ext cx="2505441"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Actors</a:t>
            </a:r>
          </a:p>
        </p:txBody>
      </p:sp>
      <p:sp>
        <p:nvSpPr>
          <p:cNvPr id="40" name="Rectangle 39">
            <a:extLst>
              <a:ext uri="{FF2B5EF4-FFF2-40B4-BE49-F238E27FC236}">
                <a16:creationId xmlns:a16="http://schemas.microsoft.com/office/drawing/2014/main" id="{29C954C9-5EA6-47BF-902A-A7A7870D34A5}"/>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51" name="Rectangle 50">
            <a:extLst>
              <a:ext uri="{FF2B5EF4-FFF2-40B4-BE49-F238E27FC236}">
                <a16:creationId xmlns:a16="http://schemas.microsoft.com/office/drawing/2014/main" id="{3F567307-F9E6-4296-A450-BBD6ECBDBD27}"/>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55" name="Title 1">
            <a:extLst>
              <a:ext uri="{FF2B5EF4-FFF2-40B4-BE49-F238E27FC236}">
                <a16:creationId xmlns:a16="http://schemas.microsoft.com/office/drawing/2014/main" id="{FA07A9FF-44C8-4363-89BC-C983F1700909}"/>
              </a:ext>
            </a:extLst>
          </p:cNvPr>
          <p:cNvSpPr txBox="1">
            <a:spLocks/>
          </p:cNvSpPr>
          <p:nvPr/>
        </p:nvSpPr>
        <p:spPr>
          <a:xfrm>
            <a:off x="257152" y="1959206"/>
            <a:ext cx="2900026"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2017" dirty="0">
                <a:latin typeface="+mn-lt"/>
              </a:rPr>
              <a:t>In what ways can these actors positively affect our impact goal?</a:t>
            </a:r>
          </a:p>
          <a:p>
            <a:endParaRPr lang="en-GB" sz="2017" dirty="0">
              <a:latin typeface="+mn-lt"/>
            </a:endParaRPr>
          </a:p>
          <a:p>
            <a:endParaRPr lang="en-GB" sz="2017" dirty="0">
              <a:latin typeface="+mn-lt"/>
            </a:endParaRPr>
          </a:p>
          <a:p>
            <a:r>
              <a:rPr lang="en-GB" sz="2017" dirty="0">
                <a:latin typeface="+mn-lt"/>
              </a:rPr>
              <a:t>Our impact goal implies there are two dimensions:</a:t>
            </a:r>
          </a:p>
          <a:p>
            <a:endParaRPr lang="en-GB" sz="2017" dirty="0">
              <a:latin typeface="+mn-lt"/>
            </a:endParaRPr>
          </a:p>
          <a:p>
            <a:pPr marL="240201" indent="-240201">
              <a:buFont typeface="Arial" panose="020B0604020202020204" pitchFamily="34" charset="0"/>
              <a:buChar char="•"/>
            </a:pPr>
            <a:r>
              <a:rPr lang="en-GB" sz="2017" dirty="0">
                <a:latin typeface="+mn-lt"/>
              </a:rPr>
              <a:t>Raising quality</a:t>
            </a:r>
          </a:p>
          <a:p>
            <a:pPr marL="240201" indent="-240201">
              <a:buFont typeface="Arial" panose="020B0604020202020204" pitchFamily="34" charset="0"/>
              <a:buChar char="•"/>
            </a:pPr>
            <a:r>
              <a:rPr lang="en-GB" sz="2017" dirty="0">
                <a:latin typeface="+mn-lt"/>
              </a:rPr>
              <a:t>By improving reach </a:t>
            </a:r>
          </a:p>
          <a:p>
            <a:endParaRPr lang="en-GB" sz="2017" dirty="0">
              <a:latin typeface="+mn-lt"/>
            </a:endParaRPr>
          </a:p>
          <a:p>
            <a:endParaRPr lang="en-GB" sz="2017" dirty="0">
              <a:latin typeface="+mn-lt"/>
            </a:endParaRPr>
          </a:p>
          <a:p>
            <a:endParaRPr lang="en-GB" sz="2017" dirty="0">
              <a:latin typeface="+mn-lt"/>
            </a:endParaRPr>
          </a:p>
        </p:txBody>
      </p:sp>
      <p:sp>
        <p:nvSpPr>
          <p:cNvPr id="53" name="TextBox 52">
            <a:extLst>
              <a:ext uri="{FF2B5EF4-FFF2-40B4-BE49-F238E27FC236}">
                <a16:creationId xmlns:a16="http://schemas.microsoft.com/office/drawing/2014/main" id="{71F33C04-5AF5-4C8D-8EB5-7D9D69A52723}"/>
              </a:ext>
            </a:extLst>
          </p:cNvPr>
          <p:cNvSpPr txBox="1"/>
          <p:nvPr/>
        </p:nvSpPr>
        <p:spPr>
          <a:xfrm>
            <a:off x="3895049" y="1939927"/>
            <a:ext cx="2383011" cy="1323439"/>
          </a:xfrm>
          <a:prstGeom prst="rect">
            <a:avLst/>
          </a:prstGeom>
          <a:solidFill>
            <a:schemeClr val="accent6">
              <a:lumMod val="40000"/>
              <a:lumOff val="60000"/>
            </a:schemeClr>
          </a:solidFill>
          <a:ln>
            <a:solidFill>
              <a:srgbClr val="002060"/>
            </a:solidFill>
          </a:ln>
        </p:spPr>
        <p:txBody>
          <a:bodyPr wrap="square" rtlCol="0">
            <a:spAutoFit/>
          </a:bodyPr>
          <a:lstStyle/>
          <a:p>
            <a:pPr algn="ctr"/>
            <a:endParaRPr lang="en-GB" sz="1600" dirty="0"/>
          </a:p>
          <a:p>
            <a:pPr algn="ctr"/>
            <a:r>
              <a:rPr lang="en-GB" sz="1600" dirty="0"/>
              <a:t>Teachers provide high quality formal STEM  education</a:t>
            </a:r>
          </a:p>
          <a:p>
            <a:endParaRPr lang="en-GB" sz="1600" dirty="0"/>
          </a:p>
        </p:txBody>
      </p:sp>
      <p:sp>
        <p:nvSpPr>
          <p:cNvPr id="56" name="TextBox 55">
            <a:extLst>
              <a:ext uri="{FF2B5EF4-FFF2-40B4-BE49-F238E27FC236}">
                <a16:creationId xmlns:a16="http://schemas.microsoft.com/office/drawing/2014/main" id="{DA5A4FA7-D195-44EC-B34D-1AAC0B74DBCC}"/>
              </a:ext>
            </a:extLst>
          </p:cNvPr>
          <p:cNvSpPr txBox="1"/>
          <p:nvPr/>
        </p:nvSpPr>
        <p:spPr>
          <a:xfrm>
            <a:off x="3880784" y="3472687"/>
            <a:ext cx="2383010" cy="1569660"/>
          </a:xfrm>
          <a:prstGeom prst="rect">
            <a:avLst/>
          </a:prstGeom>
          <a:solidFill>
            <a:schemeClr val="accent6">
              <a:lumMod val="40000"/>
              <a:lumOff val="60000"/>
            </a:schemeClr>
          </a:solidFill>
          <a:ln>
            <a:solidFill>
              <a:srgbClr val="002060"/>
            </a:solidFill>
          </a:ln>
        </p:spPr>
        <p:txBody>
          <a:bodyPr wrap="square" rtlCol="0">
            <a:spAutoFit/>
          </a:bodyPr>
          <a:lstStyle/>
          <a:p>
            <a:pPr algn="ctr"/>
            <a:endParaRPr lang="en-GB" sz="1600" dirty="0"/>
          </a:p>
          <a:p>
            <a:pPr algn="ctr"/>
            <a:r>
              <a:rPr lang="en-GB" sz="1600" dirty="0"/>
              <a:t>Teachers take up or promote opportunities for pupils to develop their </a:t>
            </a:r>
            <a:r>
              <a:rPr lang="en-GB" sz="1600" dirty="0" err="1"/>
              <a:t>eng.</a:t>
            </a:r>
            <a:r>
              <a:rPr lang="en-GB" sz="1600" dirty="0"/>
              <a:t> capital</a:t>
            </a:r>
          </a:p>
          <a:p>
            <a:pPr algn="ctr"/>
            <a:endParaRPr lang="en-GB" sz="1600" dirty="0"/>
          </a:p>
        </p:txBody>
      </p:sp>
      <p:sp>
        <p:nvSpPr>
          <p:cNvPr id="57" name="Rectangle 56">
            <a:extLst>
              <a:ext uri="{FF2B5EF4-FFF2-40B4-BE49-F238E27FC236}">
                <a16:creationId xmlns:a16="http://schemas.microsoft.com/office/drawing/2014/main" id="{BD2391B0-278F-4555-9D72-F3DEDA12AA0E}"/>
              </a:ext>
            </a:extLst>
          </p:cNvPr>
          <p:cNvSpPr/>
          <p:nvPr/>
        </p:nvSpPr>
        <p:spPr>
          <a:xfrm>
            <a:off x="3895048" y="1086420"/>
            <a:ext cx="2383009" cy="62819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TEACHERS</a:t>
            </a:r>
          </a:p>
        </p:txBody>
      </p:sp>
      <p:sp>
        <p:nvSpPr>
          <p:cNvPr id="58" name="TextBox 57">
            <a:extLst>
              <a:ext uri="{FF2B5EF4-FFF2-40B4-BE49-F238E27FC236}">
                <a16:creationId xmlns:a16="http://schemas.microsoft.com/office/drawing/2014/main" id="{80B1B657-3809-4A88-B3FD-6FEE5A97409E}"/>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230063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2" name="Rectangle 41">
            <a:extLst>
              <a:ext uri="{FF2B5EF4-FFF2-40B4-BE49-F238E27FC236}">
                <a16:creationId xmlns:a16="http://schemas.microsoft.com/office/drawing/2014/main" id="{C03688D0-D28E-4406-ADBC-995EC1D31D93}"/>
              </a:ext>
            </a:extLst>
          </p:cNvPr>
          <p:cNvSpPr/>
          <p:nvPr/>
        </p:nvSpPr>
        <p:spPr>
          <a:xfrm>
            <a:off x="3803598" y="78252"/>
            <a:ext cx="2505441"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Actors</a:t>
            </a:r>
          </a:p>
        </p:txBody>
      </p:sp>
      <p:sp>
        <p:nvSpPr>
          <p:cNvPr id="40" name="Rectangle 39">
            <a:extLst>
              <a:ext uri="{FF2B5EF4-FFF2-40B4-BE49-F238E27FC236}">
                <a16:creationId xmlns:a16="http://schemas.microsoft.com/office/drawing/2014/main" id="{29C954C9-5EA6-47BF-902A-A7A7870D34A5}"/>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51" name="Rectangle 50">
            <a:extLst>
              <a:ext uri="{FF2B5EF4-FFF2-40B4-BE49-F238E27FC236}">
                <a16:creationId xmlns:a16="http://schemas.microsoft.com/office/drawing/2014/main" id="{3F567307-F9E6-4296-A450-BBD6ECBDBD27}"/>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55" name="Title 1">
            <a:extLst>
              <a:ext uri="{FF2B5EF4-FFF2-40B4-BE49-F238E27FC236}">
                <a16:creationId xmlns:a16="http://schemas.microsoft.com/office/drawing/2014/main" id="{FA07A9FF-44C8-4363-89BC-C983F1700909}"/>
              </a:ext>
            </a:extLst>
          </p:cNvPr>
          <p:cNvSpPr txBox="1">
            <a:spLocks/>
          </p:cNvSpPr>
          <p:nvPr/>
        </p:nvSpPr>
        <p:spPr>
          <a:xfrm>
            <a:off x="257152" y="1959206"/>
            <a:ext cx="2900026"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2017" dirty="0">
                <a:latin typeface="+mn-lt"/>
              </a:rPr>
              <a:t>In what ways can these actors positively affect our impact goal?</a:t>
            </a:r>
          </a:p>
          <a:p>
            <a:endParaRPr lang="en-GB" sz="2017" dirty="0">
              <a:latin typeface="+mn-lt"/>
            </a:endParaRPr>
          </a:p>
          <a:p>
            <a:endParaRPr lang="en-GB" sz="2017" dirty="0">
              <a:latin typeface="+mn-lt"/>
            </a:endParaRPr>
          </a:p>
          <a:p>
            <a:r>
              <a:rPr lang="en-GB" sz="2017" dirty="0">
                <a:latin typeface="+mn-lt"/>
              </a:rPr>
              <a:t>Our impact goal implies there are two dimensions:</a:t>
            </a:r>
          </a:p>
          <a:p>
            <a:endParaRPr lang="en-GB" sz="2017" dirty="0">
              <a:latin typeface="+mn-lt"/>
            </a:endParaRPr>
          </a:p>
          <a:p>
            <a:pPr marL="240201" indent="-240201">
              <a:buFont typeface="Arial" panose="020B0604020202020204" pitchFamily="34" charset="0"/>
              <a:buChar char="•"/>
            </a:pPr>
            <a:r>
              <a:rPr lang="en-GB" sz="2017" dirty="0">
                <a:latin typeface="+mn-lt"/>
              </a:rPr>
              <a:t>Raising quality</a:t>
            </a:r>
          </a:p>
          <a:p>
            <a:pPr marL="240201" indent="-240201">
              <a:buFont typeface="Arial" panose="020B0604020202020204" pitchFamily="34" charset="0"/>
              <a:buChar char="•"/>
            </a:pPr>
            <a:r>
              <a:rPr lang="en-GB" sz="2017" dirty="0">
                <a:latin typeface="+mn-lt"/>
              </a:rPr>
              <a:t>By improving reach </a:t>
            </a:r>
          </a:p>
          <a:p>
            <a:endParaRPr lang="en-GB" sz="2017" dirty="0">
              <a:latin typeface="+mn-lt"/>
            </a:endParaRPr>
          </a:p>
          <a:p>
            <a:endParaRPr lang="en-GB" sz="2017" dirty="0">
              <a:latin typeface="+mn-lt"/>
            </a:endParaRPr>
          </a:p>
          <a:p>
            <a:endParaRPr lang="en-GB" sz="2017" dirty="0">
              <a:latin typeface="+mn-lt"/>
            </a:endParaRPr>
          </a:p>
        </p:txBody>
      </p:sp>
      <p:sp>
        <p:nvSpPr>
          <p:cNvPr id="53" name="TextBox 52">
            <a:extLst>
              <a:ext uri="{FF2B5EF4-FFF2-40B4-BE49-F238E27FC236}">
                <a16:creationId xmlns:a16="http://schemas.microsoft.com/office/drawing/2014/main" id="{71F33C04-5AF5-4C8D-8EB5-7D9D69A52723}"/>
              </a:ext>
            </a:extLst>
          </p:cNvPr>
          <p:cNvSpPr txBox="1"/>
          <p:nvPr/>
        </p:nvSpPr>
        <p:spPr>
          <a:xfrm>
            <a:off x="3812664" y="1942101"/>
            <a:ext cx="2383011" cy="1569660"/>
          </a:xfrm>
          <a:prstGeom prst="rect">
            <a:avLst/>
          </a:prstGeom>
          <a:solidFill>
            <a:schemeClr val="accent5">
              <a:lumMod val="60000"/>
              <a:lumOff val="40000"/>
            </a:schemeClr>
          </a:solidFill>
          <a:ln>
            <a:solidFill>
              <a:srgbClr val="002060"/>
            </a:solidFill>
          </a:ln>
        </p:spPr>
        <p:txBody>
          <a:bodyPr wrap="square" rtlCol="0">
            <a:spAutoFit/>
          </a:bodyPr>
          <a:lstStyle/>
          <a:p>
            <a:pPr algn="ctr"/>
            <a:endParaRPr lang="en-GB" sz="1600" dirty="0"/>
          </a:p>
          <a:p>
            <a:pPr algn="ctr"/>
            <a:r>
              <a:rPr lang="en-GB" sz="1600" dirty="0"/>
              <a:t>Employers deliver or fund real life experiences of the world of engineering</a:t>
            </a:r>
          </a:p>
          <a:p>
            <a:endParaRPr lang="en-GB" sz="1600" dirty="0"/>
          </a:p>
        </p:txBody>
      </p:sp>
      <p:sp>
        <p:nvSpPr>
          <p:cNvPr id="56" name="TextBox 55">
            <a:extLst>
              <a:ext uri="{FF2B5EF4-FFF2-40B4-BE49-F238E27FC236}">
                <a16:creationId xmlns:a16="http://schemas.microsoft.com/office/drawing/2014/main" id="{DA5A4FA7-D195-44EC-B34D-1AAC0B74DBCC}"/>
              </a:ext>
            </a:extLst>
          </p:cNvPr>
          <p:cNvSpPr txBox="1"/>
          <p:nvPr/>
        </p:nvSpPr>
        <p:spPr>
          <a:xfrm>
            <a:off x="3801868" y="3737077"/>
            <a:ext cx="2383010" cy="1569660"/>
          </a:xfrm>
          <a:prstGeom prst="rect">
            <a:avLst/>
          </a:prstGeom>
          <a:solidFill>
            <a:schemeClr val="accent5">
              <a:lumMod val="60000"/>
              <a:lumOff val="40000"/>
            </a:schemeClr>
          </a:solidFill>
          <a:ln>
            <a:solidFill>
              <a:srgbClr val="002060"/>
            </a:solidFill>
          </a:ln>
        </p:spPr>
        <p:txBody>
          <a:bodyPr wrap="square" rtlCol="0">
            <a:spAutoFit/>
          </a:bodyPr>
          <a:lstStyle/>
          <a:p>
            <a:pPr algn="ctr"/>
            <a:endParaRPr lang="en-GB" sz="1600" dirty="0"/>
          </a:p>
          <a:p>
            <a:pPr algn="ctr"/>
            <a:r>
              <a:rPr lang="en-GB" sz="1600" dirty="0"/>
              <a:t>Employers improve reach of engagement to more and more diverse young people</a:t>
            </a:r>
          </a:p>
          <a:p>
            <a:pPr algn="ctr"/>
            <a:endParaRPr lang="en-GB" sz="1600" dirty="0"/>
          </a:p>
        </p:txBody>
      </p:sp>
      <p:sp>
        <p:nvSpPr>
          <p:cNvPr id="57" name="Rectangle 56">
            <a:extLst>
              <a:ext uri="{FF2B5EF4-FFF2-40B4-BE49-F238E27FC236}">
                <a16:creationId xmlns:a16="http://schemas.microsoft.com/office/drawing/2014/main" id="{BD2391B0-278F-4555-9D72-F3DEDA12AA0E}"/>
              </a:ext>
            </a:extLst>
          </p:cNvPr>
          <p:cNvSpPr/>
          <p:nvPr/>
        </p:nvSpPr>
        <p:spPr>
          <a:xfrm>
            <a:off x="3812663" y="1088594"/>
            <a:ext cx="2383009" cy="628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EMPLOYERS OR FUNDERS</a:t>
            </a:r>
          </a:p>
        </p:txBody>
      </p:sp>
      <p:sp>
        <p:nvSpPr>
          <p:cNvPr id="43" name="TextBox 42">
            <a:extLst>
              <a:ext uri="{FF2B5EF4-FFF2-40B4-BE49-F238E27FC236}">
                <a16:creationId xmlns:a16="http://schemas.microsoft.com/office/drawing/2014/main" id="{CA487115-9D8D-4282-9E23-0B02C6A4A47C}"/>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1426329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8" name="TextBox 47">
            <a:extLst>
              <a:ext uri="{FF2B5EF4-FFF2-40B4-BE49-F238E27FC236}">
                <a16:creationId xmlns:a16="http://schemas.microsoft.com/office/drawing/2014/main" id="{981DE517-4314-4B60-AC10-A45DDE54D9D1}"/>
              </a:ext>
            </a:extLst>
          </p:cNvPr>
          <p:cNvSpPr txBox="1"/>
          <p:nvPr/>
        </p:nvSpPr>
        <p:spPr>
          <a:xfrm>
            <a:off x="3803598" y="3334149"/>
            <a:ext cx="443326" cy="3418431"/>
          </a:xfrm>
          <a:prstGeom prst="rect">
            <a:avLst/>
          </a:prstGeom>
          <a:solidFill>
            <a:srgbClr val="002060"/>
          </a:solidFill>
          <a:ln>
            <a:solidFill>
              <a:srgbClr val="002060"/>
            </a:solidFill>
          </a:ln>
        </p:spPr>
        <p:txBody>
          <a:bodyPr vert="vert270" wrap="square" rtlCol="0">
            <a:spAutoFit/>
          </a:bodyPr>
          <a:lstStyle/>
          <a:p>
            <a:pPr algn="ctr"/>
            <a:r>
              <a:rPr lang="en-GB" sz="1681" dirty="0">
                <a:solidFill>
                  <a:schemeClr val="bg1"/>
                </a:solidFill>
              </a:rPr>
              <a:t>INFORMAL LEARNING</a:t>
            </a:r>
          </a:p>
        </p:txBody>
      </p:sp>
      <p:sp>
        <p:nvSpPr>
          <p:cNvPr id="42" name="Rectangle 41">
            <a:extLst>
              <a:ext uri="{FF2B5EF4-FFF2-40B4-BE49-F238E27FC236}">
                <a16:creationId xmlns:a16="http://schemas.microsoft.com/office/drawing/2014/main" id="{C03688D0-D28E-4406-ADBC-995EC1D31D93}"/>
              </a:ext>
            </a:extLst>
          </p:cNvPr>
          <p:cNvSpPr/>
          <p:nvPr/>
        </p:nvSpPr>
        <p:spPr>
          <a:xfrm>
            <a:off x="3803598" y="78252"/>
            <a:ext cx="2505441"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Actors</a:t>
            </a:r>
          </a:p>
        </p:txBody>
      </p:sp>
      <p:sp>
        <p:nvSpPr>
          <p:cNvPr id="61" name="Rectangle 60">
            <a:extLst>
              <a:ext uri="{FF2B5EF4-FFF2-40B4-BE49-F238E27FC236}">
                <a16:creationId xmlns:a16="http://schemas.microsoft.com/office/drawing/2014/main" id="{FFB3F196-BAFC-4F44-ABA5-7BD30050723C}"/>
              </a:ext>
            </a:extLst>
          </p:cNvPr>
          <p:cNvSpPr/>
          <p:nvPr/>
        </p:nvSpPr>
        <p:spPr>
          <a:xfrm>
            <a:off x="4356861" y="3334149"/>
            <a:ext cx="1952178" cy="62819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Outreach providers </a:t>
            </a:r>
          </a:p>
        </p:txBody>
      </p:sp>
      <p:sp>
        <p:nvSpPr>
          <p:cNvPr id="62" name="Rectangle 61">
            <a:extLst>
              <a:ext uri="{FF2B5EF4-FFF2-40B4-BE49-F238E27FC236}">
                <a16:creationId xmlns:a16="http://schemas.microsoft.com/office/drawing/2014/main" id="{AE5D8BFA-A734-4C83-9286-319724A74ED8}"/>
              </a:ext>
            </a:extLst>
          </p:cNvPr>
          <p:cNvSpPr/>
          <p:nvPr/>
        </p:nvSpPr>
        <p:spPr>
          <a:xfrm>
            <a:off x="4360643" y="4109749"/>
            <a:ext cx="1943458" cy="62819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Employers or funders</a:t>
            </a:r>
          </a:p>
        </p:txBody>
      </p:sp>
      <p:sp>
        <p:nvSpPr>
          <p:cNvPr id="63" name="Rectangle 62">
            <a:extLst>
              <a:ext uri="{FF2B5EF4-FFF2-40B4-BE49-F238E27FC236}">
                <a16:creationId xmlns:a16="http://schemas.microsoft.com/office/drawing/2014/main" id="{4A2439B9-2583-41B1-A684-155CA3E35C59}"/>
              </a:ext>
            </a:extLst>
          </p:cNvPr>
          <p:cNvSpPr/>
          <p:nvPr/>
        </p:nvSpPr>
        <p:spPr>
          <a:xfrm>
            <a:off x="4342221" y="5725693"/>
            <a:ext cx="1943458" cy="3988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Parents</a:t>
            </a:r>
          </a:p>
        </p:txBody>
      </p:sp>
      <p:sp>
        <p:nvSpPr>
          <p:cNvPr id="40" name="Rectangle 39">
            <a:extLst>
              <a:ext uri="{FF2B5EF4-FFF2-40B4-BE49-F238E27FC236}">
                <a16:creationId xmlns:a16="http://schemas.microsoft.com/office/drawing/2014/main" id="{29C954C9-5EA6-47BF-902A-A7A7870D34A5}"/>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51" name="Rectangle 50">
            <a:extLst>
              <a:ext uri="{FF2B5EF4-FFF2-40B4-BE49-F238E27FC236}">
                <a16:creationId xmlns:a16="http://schemas.microsoft.com/office/drawing/2014/main" id="{3F567307-F9E6-4296-A450-BBD6ECBDBD27}"/>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3" name="TextBox 42">
            <a:extLst>
              <a:ext uri="{FF2B5EF4-FFF2-40B4-BE49-F238E27FC236}">
                <a16:creationId xmlns:a16="http://schemas.microsoft.com/office/drawing/2014/main" id="{4CB72872-B772-4410-A1AF-0902C5AE85B5}"/>
              </a:ext>
            </a:extLst>
          </p:cNvPr>
          <p:cNvSpPr txBox="1"/>
          <p:nvPr/>
        </p:nvSpPr>
        <p:spPr>
          <a:xfrm>
            <a:off x="3803598" y="497757"/>
            <a:ext cx="443326" cy="2716012"/>
          </a:xfrm>
          <a:prstGeom prst="rect">
            <a:avLst/>
          </a:prstGeom>
          <a:solidFill>
            <a:schemeClr val="accent6">
              <a:lumMod val="50000"/>
            </a:schemeClr>
          </a:solidFill>
          <a:ln>
            <a:solidFill>
              <a:srgbClr val="002060"/>
            </a:solidFill>
          </a:ln>
        </p:spPr>
        <p:txBody>
          <a:bodyPr vert="vert270" wrap="square" rtlCol="0">
            <a:spAutoFit/>
          </a:bodyPr>
          <a:lstStyle/>
          <a:p>
            <a:pPr algn="ctr"/>
            <a:r>
              <a:rPr lang="en-GB" sz="1681" dirty="0">
                <a:solidFill>
                  <a:schemeClr val="bg1"/>
                </a:solidFill>
              </a:rPr>
              <a:t>FORMAL LEARNING</a:t>
            </a:r>
          </a:p>
        </p:txBody>
      </p:sp>
      <p:sp>
        <p:nvSpPr>
          <p:cNvPr id="46" name="Rectangle 45">
            <a:extLst>
              <a:ext uri="{FF2B5EF4-FFF2-40B4-BE49-F238E27FC236}">
                <a16:creationId xmlns:a16="http://schemas.microsoft.com/office/drawing/2014/main" id="{6B320391-C202-4B7F-AF7B-34F5152C1961}"/>
              </a:ext>
            </a:extLst>
          </p:cNvPr>
          <p:cNvSpPr/>
          <p:nvPr/>
        </p:nvSpPr>
        <p:spPr>
          <a:xfrm>
            <a:off x="4360643" y="497756"/>
            <a:ext cx="1937095" cy="1213743"/>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Teachers</a:t>
            </a:r>
          </a:p>
        </p:txBody>
      </p:sp>
      <p:sp>
        <p:nvSpPr>
          <p:cNvPr id="49" name="Rectangle 48">
            <a:extLst>
              <a:ext uri="{FF2B5EF4-FFF2-40B4-BE49-F238E27FC236}">
                <a16:creationId xmlns:a16="http://schemas.microsoft.com/office/drawing/2014/main" id="{2C3AA962-9A12-4D38-A024-BFFF62BDD7D3}"/>
              </a:ext>
            </a:extLst>
          </p:cNvPr>
          <p:cNvSpPr/>
          <p:nvPr/>
        </p:nvSpPr>
        <p:spPr>
          <a:xfrm>
            <a:off x="4360643" y="1817264"/>
            <a:ext cx="1952178" cy="139650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Careers advisors</a:t>
            </a:r>
          </a:p>
        </p:txBody>
      </p:sp>
      <p:sp>
        <p:nvSpPr>
          <p:cNvPr id="52" name="Rectangle 51">
            <a:extLst>
              <a:ext uri="{FF2B5EF4-FFF2-40B4-BE49-F238E27FC236}">
                <a16:creationId xmlns:a16="http://schemas.microsoft.com/office/drawing/2014/main" id="{1422B4A0-A780-4EE9-AB0E-1B0131D01B04}"/>
              </a:ext>
            </a:extLst>
          </p:cNvPr>
          <p:cNvSpPr/>
          <p:nvPr/>
        </p:nvSpPr>
        <p:spPr>
          <a:xfrm>
            <a:off x="4353901" y="4892243"/>
            <a:ext cx="1943458" cy="62819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Youth groups and clubs</a:t>
            </a:r>
          </a:p>
        </p:txBody>
      </p:sp>
      <p:sp>
        <p:nvSpPr>
          <p:cNvPr id="54" name="Rectangle 53">
            <a:extLst>
              <a:ext uri="{FF2B5EF4-FFF2-40B4-BE49-F238E27FC236}">
                <a16:creationId xmlns:a16="http://schemas.microsoft.com/office/drawing/2014/main" id="{46E4EA5B-F20F-4BED-8112-5DBB3F5621EB}"/>
              </a:ext>
            </a:extLst>
          </p:cNvPr>
          <p:cNvSpPr/>
          <p:nvPr/>
        </p:nvSpPr>
        <p:spPr>
          <a:xfrm>
            <a:off x="4360643" y="6288483"/>
            <a:ext cx="1925036" cy="43137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solidFill>
                  <a:schemeClr val="bg1">
                    <a:lumMod val="50000"/>
                  </a:schemeClr>
                </a:solidFill>
              </a:rPr>
              <a:t>Social media</a:t>
            </a:r>
          </a:p>
        </p:txBody>
      </p:sp>
      <p:sp>
        <p:nvSpPr>
          <p:cNvPr id="53" name="Title 1">
            <a:extLst>
              <a:ext uri="{FF2B5EF4-FFF2-40B4-BE49-F238E27FC236}">
                <a16:creationId xmlns:a16="http://schemas.microsoft.com/office/drawing/2014/main" id="{0DB7CE27-6647-474C-B506-5A7EDF63EA99}"/>
              </a:ext>
            </a:extLst>
          </p:cNvPr>
          <p:cNvSpPr txBox="1">
            <a:spLocks/>
          </p:cNvSpPr>
          <p:nvPr/>
        </p:nvSpPr>
        <p:spPr>
          <a:xfrm>
            <a:off x="328974" y="1139827"/>
            <a:ext cx="2900026"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2017" dirty="0"/>
              <a:t>These actors, in turn, must have the capability, opportunity, and motivation to improve the reach and quality of their activities.</a:t>
            </a:r>
          </a:p>
          <a:p>
            <a:endParaRPr lang="en-GB" sz="2017" dirty="0"/>
          </a:p>
          <a:p>
            <a:r>
              <a:rPr lang="en-GB" sz="2017" dirty="0"/>
              <a:t>Much of our community’s work contributes indirectly to our end goal by ensuring teachers, careers advisors, providers, employers and parents are supported.</a:t>
            </a:r>
          </a:p>
        </p:txBody>
      </p:sp>
      <p:sp>
        <p:nvSpPr>
          <p:cNvPr id="56" name="TextBox 55">
            <a:extLst>
              <a:ext uri="{FF2B5EF4-FFF2-40B4-BE49-F238E27FC236}">
                <a16:creationId xmlns:a16="http://schemas.microsoft.com/office/drawing/2014/main" id="{F0D4D08D-37BE-44F3-A21A-020AEC8D99C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Tree>
    <p:extLst>
      <p:ext uri="{BB962C8B-B14F-4D97-AF65-F5344CB8AC3E}">
        <p14:creationId xmlns:p14="http://schemas.microsoft.com/office/powerpoint/2010/main" val="92194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3" name="Title 1">
            <a:extLst>
              <a:ext uri="{FF2B5EF4-FFF2-40B4-BE49-F238E27FC236}">
                <a16:creationId xmlns:a16="http://schemas.microsoft.com/office/drawing/2014/main" id="{7CB4CB4B-BF0C-4A32-862C-B8A25C01FB6F}"/>
              </a:ext>
            </a:extLst>
          </p:cNvPr>
          <p:cNvSpPr txBox="1">
            <a:spLocks/>
          </p:cNvSpPr>
          <p:nvPr/>
        </p:nvSpPr>
        <p:spPr>
          <a:xfrm>
            <a:off x="418709" y="1953330"/>
            <a:ext cx="2597283"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endParaRPr lang="en-GB" sz="2017" dirty="0"/>
          </a:p>
        </p:txBody>
      </p:sp>
      <p:sp>
        <p:nvSpPr>
          <p:cNvPr id="63" name="TextBox 62">
            <a:extLst>
              <a:ext uri="{FF2B5EF4-FFF2-40B4-BE49-F238E27FC236}">
                <a16:creationId xmlns:a16="http://schemas.microsoft.com/office/drawing/2014/main" id="{51CCB4CB-7CFE-4B1D-9FCB-A4AD865A822E}"/>
              </a:ext>
            </a:extLst>
          </p:cNvPr>
          <p:cNvSpPr txBox="1"/>
          <p:nvPr/>
        </p:nvSpPr>
        <p:spPr>
          <a:xfrm>
            <a:off x="2458741" y="2282652"/>
            <a:ext cx="2180131" cy="769441"/>
          </a:xfrm>
          <a:prstGeom prst="rect">
            <a:avLst/>
          </a:prstGeom>
          <a:solidFill>
            <a:srgbClr val="CC99FF"/>
          </a:solidFill>
          <a:ln>
            <a:solidFill>
              <a:srgbClr val="002060"/>
            </a:solidFill>
          </a:ln>
        </p:spPr>
        <p:txBody>
          <a:bodyPr wrap="square" rtlCol="0">
            <a:spAutoFit/>
          </a:bodyPr>
          <a:lstStyle/>
          <a:p>
            <a:r>
              <a:rPr lang="en-GB" sz="1100" dirty="0"/>
              <a:t>O: STEM teaching opportunities are attractive to qualified professionals and those in the profession are retained.</a:t>
            </a:r>
          </a:p>
        </p:txBody>
      </p:sp>
      <p:sp>
        <p:nvSpPr>
          <p:cNvPr id="64" name="TextBox 63">
            <a:extLst>
              <a:ext uri="{FF2B5EF4-FFF2-40B4-BE49-F238E27FC236}">
                <a16:creationId xmlns:a16="http://schemas.microsoft.com/office/drawing/2014/main" id="{4FACAEBF-3213-4F00-9844-1810459C7AE0}"/>
              </a:ext>
            </a:extLst>
          </p:cNvPr>
          <p:cNvSpPr txBox="1"/>
          <p:nvPr/>
        </p:nvSpPr>
        <p:spPr>
          <a:xfrm>
            <a:off x="2450482" y="3118847"/>
            <a:ext cx="2177873" cy="769441"/>
          </a:xfrm>
          <a:prstGeom prst="rect">
            <a:avLst/>
          </a:prstGeom>
          <a:solidFill>
            <a:srgbClr val="CC66FF"/>
          </a:solidFill>
          <a:ln>
            <a:solidFill>
              <a:srgbClr val="002060"/>
            </a:solidFill>
          </a:ln>
        </p:spPr>
        <p:txBody>
          <a:bodyPr wrap="square" rtlCol="0">
            <a:spAutoFit/>
          </a:bodyPr>
          <a:lstStyle/>
          <a:p>
            <a:r>
              <a:rPr lang="en-GB" sz="1100" dirty="0"/>
              <a:t>M: Teachers are incentivised and supported to provide high quality STEM education that fosters hard &amp; soft skills.</a:t>
            </a:r>
          </a:p>
        </p:txBody>
      </p:sp>
      <p:sp>
        <p:nvSpPr>
          <p:cNvPr id="65" name="TextBox 64">
            <a:extLst>
              <a:ext uri="{FF2B5EF4-FFF2-40B4-BE49-F238E27FC236}">
                <a16:creationId xmlns:a16="http://schemas.microsoft.com/office/drawing/2014/main" id="{9341375F-7F43-4563-A401-143F8D7E9C26}"/>
              </a:ext>
            </a:extLst>
          </p:cNvPr>
          <p:cNvSpPr txBox="1"/>
          <p:nvPr/>
        </p:nvSpPr>
        <p:spPr>
          <a:xfrm>
            <a:off x="2458743" y="1277179"/>
            <a:ext cx="2177872" cy="938719"/>
          </a:xfrm>
          <a:prstGeom prst="rect">
            <a:avLst/>
          </a:prstGeom>
          <a:solidFill>
            <a:srgbClr val="7030A0"/>
          </a:solidFill>
          <a:ln>
            <a:solidFill>
              <a:srgbClr val="002060"/>
            </a:solidFill>
          </a:ln>
        </p:spPr>
        <p:txBody>
          <a:bodyPr wrap="square" rtlCol="0">
            <a:spAutoFit/>
          </a:bodyPr>
          <a:lstStyle/>
          <a:p>
            <a:r>
              <a:rPr lang="en-GB" sz="1100" dirty="0">
                <a:solidFill>
                  <a:schemeClr val="bg1"/>
                </a:solidFill>
              </a:rPr>
              <a:t>C: Teachers have the knowledge, confidence and experience to provide quality STEM education that fosters hard &amp; soft skills.</a:t>
            </a:r>
          </a:p>
        </p:txBody>
      </p:sp>
      <p:sp>
        <p:nvSpPr>
          <p:cNvPr id="67" name="TextBox 66">
            <a:extLst>
              <a:ext uri="{FF2B5EF4-FFF2-40B4-BE49-F238E27FC236}">
                <a16:creationId xmlns:a16="http://schemas.microsoft.com/office/drawing/2014/main" id="{8C26C041-6C24-4D71-B5B4-EDC55C58CF8F}"/>
              </a:ext>
            </a:extLst>
          </p:cNvPr>
          <p:cNvSpPr txBox="1"/>
          <p:nvPr/>
        </p:nvSpPr>
        <p:spPr>
          <a:xfrm>
            <a:off x="191361" y="1277179"/>
            <a:ext cx="2166815" cy="2628284"/>
          </a:xfrm>
          <a:prstGeom prst="rect">
            <a:avLst/>
          </a:prstGeom>
          <a:solidFill>
            <a:schemeClr val="bg1"/>
          </a:solidFill>
          <a:ln>
            <a:solidFill>
              <a:srgbClr val="002060"/>
            </a:solidFill>
          </a:ln>
        </p:spPr>
        <p:txBody>
          <a:bodyPr wrap="square" rtlCol="0">
            <a:spAutoFit/>
          </a:bodyPr>
          <a:lstStyle/>
          <a:p>
            <a:r>
              <a:rPr lang="en-GB" sz="1177" b="1" dirty="0"/>
              <a:t>Example activities and initiatives </a:t>
            </a:r>
            <a:endParaRPr lang="en-GB" sz="1177" dirty="0"/>
          </a:p>
          <a:p>
            <a:pPr marL="48027" indent="-48027">
              <a:buFont typeface="Arial" panose="020B0604020202020204" pitchFamily="34" charset="0"/>
              <a:buChar char="•"/>
            </a:pPr>
            <a:endParaRPr lang="en-GB" sz="1177" dirty="0"/>
          </a:p>
          <a:p>
            <a:pPr marL="48027" indent="-48027">
              <a:buFont typeface="Arial" panose="020B0604020202020204" pitchFamily="34" charset="0"/>
              <a:buChar char="•"/>
            </a:pPr>
            <a:r>
              <a:rPr lang="en-GB" sz="1177" dirty="0"/>
              <a:t> Teacher CPD and upskilling</a:t>
            </a:r>
          </a:p>
          <a:p>
            <a:pPr marL="48027" indent="-48027">
              <a:buFont typeface="Arial" panose="020B0604020202020204" pitchFamily="34" charset="0"/>
              <a:buChar char="•"/>
            </a:pPr>
            <a:r>
              <a:rPr lang="en-GB" sz="1177" dirty="0"/>
              <a:t> Bursaries and scholarships </a:t>
            </a:r>
          </a:p>
          <a:p>
            <a:pPr marL="48027" indent="-48027">
              <a:buFont typeface="Arial" panose="020B0604020202020204" pitchFamily="34" charset="0"/>
              <a:buChar char="•"/>
            </a:pPr>
            <a:r>
              <a:rPr lang="en-GB" sz="1177" dirty="0"/>
              <a:t> Teacher subject specialism training </a:t>
            </a:r>
          </a:p>
          <a:p>
            <a:pPr marL="48027" indent="-48027">
              <a:buFont typeface="Arial" panose="020B0604020202020204" pitchFamily="34" charset="0"/>
              <a:buChar char="•"/>
            </a:pPr>
            <a:r>
              <a:rPr lang="en-GB" sz="1177" dirty="0"/>
              <a:t> Financial incentives for STEM graduates to move into the teaching profession</a:t>
            </a:r>
          </a:p>
          <a:p>
            <a:pPr marL="48027" indent="-48027">
              <a:buFont typeface="Arial" panose="020B0604020202020204" pitchFamily="34" charset="0"/>
              <a:buChar char="•"/>
            </a:pPr>
            <a:r>
              <a:rPr lang="en-GB" sz="1177" dirty="0"/>
              <a:t> Curriculum-linked outreach</a:t>
            </a:r>
          </a:p>
          <a:p>
            <a:pPr marL="48027" indent="-48027">
              <a:buFont typeface="Arial" panose="020B0604020202020204" pitchFamily="34" charset="0"/>
              <a:buChar char="•"/>
            </a:pPr>
            <a:r>
              <a:rPr lang="en-GB" sz="1177" dirty="0"/>
              <a:t> STEM teaching resources </a:t>
            </a:r>
          </a:p>
          <a:p>
            <a:endParaRPr lang="en-GB" sz="1177" dirty="0"/>
          </a:p>
          <a:p>
            <a:endParaRPr lang="en-GB" sz="1177" dirty="0"/>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96437" y="318140"/>
            <a:ext cx="3154841"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Teachers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51" name="TextBox 50">
            <a:extLst>
              <a:ext uri="{FF2B5EF4-FFF2-40B4-BE49-F238E27FC236}">
                <a16:creationId xmlns:a16="http://schemas.microsoft.com/office/drawing/2014/main" id="{55F0E1F5-DA60-4E91-B273-50FAD74DFDA0}"/>
              </a:ext>
            </a:extLst>
          </p:cNvPr>
          <p:cNvSpPr txBox="1"/>
          <p:nvPr/>
        </p:nvSpPr>
        <p:spPr>
          <a:xfrm>
            <a:off x="4739684" y="1291610"/>
            <a:ext cx="1880978" cy="2554545"/>
          </a:xfrm>
          <a:prstGeom prst="rect">
            <a:avLst/>
          </a:prstGeom>
          <a:solidFill>
            <a:schemeClr val="accent6">
              <a:lumMod val="40000"/>
              <a:lumOff val="60000"/>
            </a:schemeClr>
          </a:solidFill>
          <a:ln>
            <a:solidFill>
              <a:srgbClr val="002060"/>
            </a:solidFill>
          </a:ln>
        </p:spPr>
        <p:txBody>
          <a:bodyPr wrap="square" rtlCol="0">
            <a:spAutoFit/>
          </a:bodyPr>
          <a:lstStyle/>
          <a:p>
            <a:pPr algn="ctr"/>
            <a:endParaRPr lang="en-GB" sz="1600" dirty="0"/>
          </a:p>
          <a:p>
            <a:pPr algn="ctr"/>
            <a:endParaRPr lang="en-GB" sz="1600" dirty="0"/>
          </a:p>
          <a:p>
            <a:pPr algn="ctr"/>
            <a:endParaRPr lang="en-GB" sz="1600" dirty="0"/>
          </a:p>
          <a:p>
            <a:pPr algn="ctr"/>
            <a:endParaRPr lang="en-GB" sz="1600" dirty="0"/>
          </a:p>
          <a:p>
            <a:pPr algn="ctr"/>
            <a:r>
              <a:rPr lang="en-GB" sz="1600" dirty="0"/>
              <a:t>Teachers provide high quality formal STEM  education</a:t>
            </a:r>
          </a:p>
          <a:p>
            <a:pPr algn="ctr"/>
            <a:endParaRPr lang="en-GB" sz="1600" dirty="0"/>
          </a:p>
          <a:p>
            <a:endParaRPr lang="en-GB" sz="1600" dirty="0"/>
          </a:p>
        </p:txBody>
      </p:sp>
      <p:sp>
        <p:nvSpPr>
          <p:cNvPr id="52" name="TextBox 51">
            <a:extLst>
              <a:ext uri="{FF2B5EF4-FFF2-40B4-BE49-F238E27FC236}">
                <a16:creationId xmlns:a16="http://schemas.microsoft.com/office/drawing/2014/main" id="{DBF0D4DF-F183-450C-9F77-E0D208C36521}"/>
              </a:ext>
            </a:extLst>
          </p:cNvPr>
          <p:cNvSpPr txBox="1"/>
          <p:nvPr/>
        </p:nvSpPr>
        <p:spPr>
          <a:xfrm>
            <a:off x="4751953" y="4005520"/>
            <a:ext cx="1868708" cy="2308324"/>
          </a:xfrm>
          <a:prstGeom prst="rect">
            <a:avLst/>
          </a:prstGeom>
          <a:solidFill>
            <a:schemeClr val="accent6">
              <a:lumMod val="40000"/>
              <a:lumOff val="60000"/>
            </a:schemeClr>
          </a:solidFill>
          <a:ln>
            <a:solidFill>
              <a:srgbClr val="002060"/>
            </a:solidFill>
          </a:ln>
        </p:spPr>
        <p:txBody>
          <a:bodyPr wrap="square" rtlCol="0">
            <a:spAutoFit/>
          </a:bodyPr>
          <a:lstStyle/>
          <a:p>
            <a:pPr algn="ctr"/>
            <a:endParaRPr lang="en-GB" sz="1600" dirty="0"/>
          </a:p>
          <a:p>
            <a:pPr algn="ctr"/>
            <a:endParaRPr lang="en-GB" sz="1600" dirty="0"/>
          </a:p>
          <a:p>
            <a:pPr algn="ctr"/>
            <a:endParaRPr lang="en-GB" sz="1600" dirty="0"/>
          </a:p>
          <a:p>
            <a:pPr algn="ctr"/>
            <a:r>
              <a:rPr lang="en-GB" sz="1600" dirty="0"/>
              <a:t>Teachers take up or promote opportunities for pupils to develop their engineering</a:t>
            </a:r>
          </a:p>
          <a:p>
            <a:pPr algn="ctr"/>
            <a:r>
              <a:rPr lang="en-GB" sz="1600" dirty="0"/>
              <a:t>capital</a:t>
            </a:r>
          </a:p>
        </p:txBody>
      </p:sp>
      <p:sp>
        <p:nvSpPr>
          <p:cNvPr id="46" name="Rectangle 45">
            <a:extLst>
              <a:ext uri="{FF2B5EF4-FFF2-40B4-BE49-F238E27FC236}">
                <a16:creationId xmlns:a16="http://schemas.microsoft.com/office/drawing/2014/main" id="{B3416AF3-43A0-4BC6-80D6-813695117922}"/>
              </a:ext>
            </a:extLst>
          </p:cNvPr>
          <p:cNvSpPr/>
          <p:nvPr/>
        </p:nvSpPr>
        <p:spPr>
          <a:xfrm>
            <a:off x="4737182" y="1291610"/>
            <a:ext cx="1887621" cy="6281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QUALITY</a:t>
            </a:r>
          </a:p>
        </p:txBody>
      </p:sp>
      <p:sp>
        <p:nvSpPr>
          <p:cNvPr id="53" name="Rectangle 52">
            <a:extLst>
              <a:ext uri="{FF2B5EF4-FFF2-40B4-BE49-F238E27FC236}">
                <a16:creationId xmlns:a16="http://schemas.microsoft.com/office/drawing/2014/main" id="{DDA11CF5-A08C-40B8-9948-0FBA89298F26}"/>
              </a:ext>
            </a:extLst>
          </p:cNvPr>
          <p:cNvSpPr/>
          <p:nvPr/>
        </p:nvSpPr>
        <p:spPr>
          <a:xfrm>
            <a:off x="4751953" y="4005520"/>
            <a:ext cx="1872850" cy="6281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REACH</a:t>
            </a:r>
          </a:p>
        </p:txBody>
      </p:sp>
      <p:sp>
        <p:nvSpPr>
          <p:cNvPr id="54" name="TextBox 53">
            <a:extLst>
              <a:ext uri="{FF2B5EF4-FFF2-40B4-BE49-F238E27FC236}">
                <a16:creationId xmlns:a16="http://schemas.microsoft.com/office/drawing/2014/main" id="{4B5F09BD-F1E8-44D7-B7BB-28D2FCA76DE6}"/>
              </a:ext>
            </a:extLst>
          </p:cNvPr>
          <p:cNvSpPr txBox="1"/>
          <p:nvPr/>
        </p:nvSpPr>
        <p:spPr>
          <a:xfrm>
            <a:off x="2454851" y="4903889"/>
            <a:ext cx="2175770" cy="769441"/>
          </a:xfrm>
          <a:prstGeom prst="rect">
            <a:avLst/>
          </a:prstGeom>
          <a:solidFill>
            <a:srgbClr val="CC99FF"/>
          </a:solidFill>
          <a:ln>
            <a:solidFill>
              <a:srgbClr val="002060"/>
            </a:solidFill>
          </a:ln>
        </p:spPr>
        <p:txBody>
          <a:bodyPr wrap="square" rtlCol="0">
            <a:spAutoFit/>
          </a:bodyPr>
          <a:lstStyle/>
          <a:p>
            <a:r>
              <a:rPr lang="en-GB" sz="1100" dirty="0"/>
              <a:t>O: Teachers are aware of opportunities they can take up or promote to their pupils. </a:t>
            </a:r>
          </a:p>
          <a:p>
            <a:endParaRPr lang="en-GB" sz="1100" dirty="0"/>
          </a:p>
        </p:txBody>
      </p:sp>
      <p:sp>
        <p:nvSpPr>
          <p:cNvPr id="55" name="TextBox 54">
            <a:extLst>
              <a:ext uri="{FF2B5EF4-FFF2-40B4-BE49-F238E27FC236}">
                <a16:creationId xmlns:a16="http://schemas.microsoft.com/office/drawing/2014/main" id="{4BC391E2-9283-4974-9478-D470085C578D}"/>
              </a:ext>
            </a:extLst>
          </p:cNvPr>
          <p:cNvSpPr txBox="1"/>
          <p:nvPr/>
        </p:nvSpPr>
        <p:spPr>
          <a:xfrm>
            <a:off x="2458153" y="5738372"/>
            <a:ext cx="2183679" cy="600164"/>
          </a:xfrm>
          <a:prstGeom prst="rect">
            <a:avLst/>
          </a:prstGeom>
          <a:solidFill>
            <a:srgbClr val="CC66FF"/>
          </a:solidFill>
          <a:ln>
            <a:solidFill>
              <a:srgbClr val="002060"/>
            </a:solidFill>
          </a:ln>
        </p:spPr>
        <p:txBody>
          <a:bodyPr wrap="square" rtlCol="0">
            <a:spAutoFit/>
          </a:bodyPr>
          <a:lstStyle/>
          <a:p>
            <a:r>
              <a:rPr lang="en-GB" sz="1100" dirty="0"/>
              <a:t>M: Teachers see the value in fostering engineering capital within their pupils. </a:t>
            </a:r>
          </a:p>
        </p:txBody>
      </p:sp>
      <p:sp>
        <p:nvSpPr>
          <p:cNvPr id="56" name="TextBox 55">
            <a:extLst>
              <a:ext uri="{FF2B5EF4-FFF2-40B4-BE49-F238E27FC236}">
                <a16:creationId xmlns:a16="http://schemas.microsoft.com/office/drawing/2014/main" id="{FEE0DC98-9E9F-4A84-A35D-3505E051051A}"/>
              </a:ext>
            </a:extLst>
          </p:cNvPr>
          <p:cNvSpPr txBox="1"/>
          <p:nvPr/>
        </p:nvSpPr>
        <p:spPr>
          <a:xfrm>
            <a:off x="2469854" y="4040238"/>
            <a:ext cx="2175770" cy="769441"/>
          </a:xfrm>
          <a:prstGeom prst="rect">
            <a:avLst/>
          </a:prstGeom>
          <a:solidFill>
            <a:srgbClr val="7030A0"/>
          </a:solidFill>
          <a:ln>
            <a:solidFill>
              <a:srgbClr val="002060"/>
            </a:solidFill>
          </a:ln>
        </p:spPr>
        <p:txBody>
          <a:bodyPr wrap="square" rtlCol="0">
            <a:spAutoFit/>
          </a:bodyPr>
          <a:lstStyle/>
          <a:p>
            <a:r>
              <a:rPr lang="en-GB" sz="1100" dirty="0">
                <a:solidFill>
                  <a:schemeClr val="bg1"/>
                </a:solidFill>
              </a:rPr>
              <a:t>C: Teachers understand what engineering is, including the breadth and variety of its real life application.</a:t>
            </a:r>
          </a:p>
        </p:txBody>
      </p:sp>
      <p:sp>
        <p:nvSpPr>
          <p:cNvPr id="57" name="TextBox 56">
            <a:extLst>
              <a:ext uri="{FF2B5EF4-FFF2-40B4-BE49-F238E27FC236}">
                <a16:creationId xmlns:a16="http://schemas.microsoft.com/office/drawing/2014/main" id="{B61AE9B6-8DF4-453D-8D18-68DBD63DACCC}"/>
              </a:ext>
            </a:extLst>
          </p:cNvPr>
          <p:cNvSpPr txBox="1"/>
          <p:nvPr/>
        </p:nvSpPr>
        <p:spPr>
          <a:xfrm>
            <a:off x="209913" y="4040238"/>
            <a:ext cx="2161740" cy="2298298"/>
          </a:xfrm>
          <a:prstGeom prst="rect">
            <a:avLst/>
          </a:prstGeom>
          <a:solidFill>
            <a:schemeClr val="bg1"/>
          </a:solidFill>
          <a:ln>
            <a:solidFill>
              <a:srgbClr val="002060"/>
            </a:solidFill>
          </a:ln>
        </p:spPr>
        <p:txBody>
          <a:bodyPr wrap="square" rtlCol="0">
            <a:noAutofit/>
          </a:bodyPr>
          <a:lstStyle/>
          <a:p>
            <a:r>
              <a:rPr lang="en-GB" sz="1177" b="1" dirty="0"/>
              <a:t>Example activities and initiatives</a:t>
            </a:r>
          </a:p>
          <a:p>
            <a:endParaRPr lang="en-GB" sz="1177" dirty="0"/>
          </a:p>
          <a:p>
            <a:pPr marL="48040" indent="-48040">
              <a:buFont typeface="Arial" panose="020B0604020202020204" pitchFamily="34" charset="0"/>
              <a:buChar char="•"/>
            </a:pPr>
            <a:r>
              <a:rPr lang="en-GB" sz="1177" dirty="0"/>
              <a:t> Teacher CPD and training</a:t>
            </a:r>
          </a:p>
          <a:p>
            <a:pPr marL="48040" indent="-48040">
              <a:buFont typeface="Arial" panose="020B0604020202020204" pitchFamily="34" charset="0"/>
              <a:buChar char="•"/>
            </a:pPr>
            <a:r>
              <a:rPr lang="en-GB" sz="1177" dirty="0"/>
              <a:t> Awareness campaigns e.g. Year of Engineering, </a:t>
            </a:r>
            <a:r>
              <a:rPr lang="en-GB" sz="1177" dirty="0" err="1"/>
              <a:t>TiE</a:t>
            </a:r>
            <a:endParaRPr lang="en-GB" sz="1177" dirty="0"/>
          </a:p>
          <a:p>
            <a:pPr marL="48027" indent="-48027">
              <a:buFont typeface="Arial" panose="020B0604020202020204" pitchFamily="34" charset="0"/>
              <a:buChar char="•"/>
            </a:pPr>
            <a:r>
              <a:rPr lang="en-GB" sz="1177" dirty="0"/>
              <a:t> Directories of outreach activities enabling teachers to identify relevant opportunities e.g. NEON</a:t>
            </a:r>
          </a:p>
          <a:p>
            <a:pPr marL="48027" indent="-48027">
              <a:buFont typeface="Arial" panose="020B0604020202020204" pitchFamily="34" charset="0"/>
              <a:buChar char="•"/>
            </a:pPr>
            <a:r>
              <a:rPr lang="en-GB" sz="1177" dirty="0"/>
              <a:t> Promotional and marketing activities</a:t>
            </a:r>
            <a:endParaRPr lang="en-GB" sz="1177" b="1" dirty="0"/>
          </a:p>
          <a:p>
            <a:endParaRPr lang="en-GB" sz="1177" b="1" dirty="0"/>
          </a:p>
          <a:p>
            <a:endParaRPr lang="en-GB" sz="1177" dirty="0"/>
          </a:p>
        </p:txBody>
      </p:sp>
    </p:spTree>
    <p:extLst>
      <p:ext uri="{BB962C8B-B14F-4D97-AF65-F5344CB8AC3E}">
        <p14:creationId xmlns:p14="http://schemas.microsoft.com/office/powerpoint/2010/main" val="2236287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3" name="Title 1">
            <a:extLst>
              <a:ext uri="{FF2B5EF4-FFF2-40B4-BE49-F238E27FC236}">
                <a16:creationId xmlns:a16="http://schemas.microsoft.com/office/drawing/2014/main" id="{7CB4CB4B-BF0C-4A32-862C-B8A25C01FB6F}"/>
              </a:ext>
            </a:extLst>
          </p:cNvPr>
          <p:cNvSpPr txBox="1">
            <a:spLocks/>
          </p:cNvSpPr>
          <p:nvPr/>
        </p:nvSpPr>
        <p:spPr>
          <a:xfrm>
            <a:off x="418709" y="1953330"/>
            <a:ext cx="2597283"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endParaRPr lang="en-GB" sz="2017" dirty="0"/>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96437" y="318140"/>
            <a:ext cx="4509370"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Careers advisors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51" name="TextBox 50">
            <a:extLst>
              <a:ext uri="{FF2B5EF4-FFF2-40B4-BE49-F238E27FC236}">
                <a16:creationId xmlns:a16="http://schemas.microsoft.com/office/drawing/2014/main" id="{55F0E1F5-DA60-4E91-B273-50FAD74DFDA0}"/>
              </a:ext>
            </a:extLst>
          </p:cNvPr>
          <p:cNvSpPr txBox="1"/>
          <p:nvPr/>
        </p:nvSpPr>
        <p:spPr>
          <a:xfrm>
            <a:off x="4739684" y="1291610"/>
            <a:ext cx="1880978" cy="2323713"/>
          </a:xfrm>
          <a:prstGeom prst="rect">
            <a:avLst/>
          </a:prstGeom>
          <a:solidFill>
            <a:schemeClr val="accent6">
              <a:lumMod val="40000"/>
              <a:lumOff val="60000"/>
            </a:schemeClr>
          </a:solidFill>
          <a:ln>
            <a:solidFill>
              <a:srgbClr val="002060"/>
            </a:solidFill>
          </a:ln>
        </p:spPr>
        <p:txBody>
          <a:bodyPr wrap="square" rtlCol="0">
            <a:spAutoFit/>
          </a:bodyPr>
          <a:lstStyle/>
          <a:p>
            <a:pPr algn="ctr" fontAlgn="t"/>
            <a:endParaRPr lang="en-GB" sz="1450" b="1" dirty="0"/>
          </a:p>
          <a:p>
            <a:pPr algn="ctr" fontAlgn="t"/>
            <a:endParaRPr lang="en-GB" sz="1450" b="1" dirty="0"/>
          </a:p>
          <a:p>
            <a:pPr algn="ctr" fontAlgn="t"/>
            <a:endParaRPr lang="en-GB" sz="1450" dirty="0"/>
          </a:p>
          <a:p>
            <a:pPr algn="ctr" fontAlgn="t"/>
            <a:r>
              <a:rPr lang="en-GB" sz="1450" dirty="0"/>
              <a:t>Advisors provide</a:t>
            </a:r>
          </a:p>
          <a:p>
            <a:pPr algn="ctr" fontAlgn="t"/>
            <a:r>
              <a:rPr lang="en-GB" sz="1450" dirty="0"/>
              <a:t>accurate &amp; effective engineering careers information, advice, and guidance (IAG)</a:t>
            </a:r>
          </a:p>
          <a:p>
            <a:pPr algn="ctr" fontAlgn="t"/>
            <a:r>
              <a:rPr lang="en-GB" sz="1450" dirty="0"/>
              <a:t> </a:t>
            </a:r>
          </a:p>
        </p:txBody>
      </p:sp>
      <p:sp>
        <p:nvSpPr>
          <p:cNvPr id="52" name="TextBox 51">
            <a:extLst>
              <a:ext uri="{FF2B5EF4-FFF2-40B4-BE49-F238E27FC236}">
                <a16:creationId xmlns:a16="http://schemas.microsoft.com/office/drawing/2014/main" id="{DBF0D4DF-F183-450C-9F77-E0D208C36521}"/>
              </a:ext>
            </a:extLst>
          </p:cNvPr>
          <p:cNvSpPr txBox="1"/>
          <p:nvPr/>
        </p:nvSpPr>
        <p:spPr>
          <a:xfrm>
            <a:off x="4741746" y="3861163"/>
            <a:ext cx="1868708" cy="2769989"/>
          </a:xfrm>
          <a:prstGeom prst="rect">
            <a:avLst/>
          </a:prstGeom>
          <a:solidFill>
            <a:schemeClr val="accent6">
              <a:lumMod val="40000"/>
              <a:lumOff val="60000"/>
            </a:schemeClr>
          </a:solidFill>
          <a:ln>
            <a:solidFill>
              <a:srgbClr val="002060"/>
            </a:solidFill>
          </a:ln>
        </p:spPr>
        <p:txBody>
          <a:bodyPr wrap="square" rtlCol="0">
            <a:spAutoFit/>
          </a:bodyPr>
          <a:lstStyle/>
          <a:p>
            <a:pPr algn="ctr"/>
            <a:endParaRPr lang="en-GB" sz="1450" dirty="0"/>
          </a:p>
          <a:p>
            <a:pPr algn="ctr"/>
            <a:endParaRPr lang="en-GB" sz="1450" dirty="0"/>
          </a:p>
          <a:p>
            <a:pPr algn="ctr" fontAlgn="t"/>
            <a:endParaRPr lang="en-GB" sz="1450" dirty="0"/>
          </a:p>
          <a:p>
            <a:pPr algn="ctr"/>
            <a:r>
              <a:rPr lang="en-GB" sz="1450" dirty="0"/>
              <a:t>Advisors improve reach of engineering careers IAG, enabling more and more diverse young people to boost their engineering capital</a:t>
            </a:r>
          </a:p>
          <a:p>
            <a:pPr algn="ctr"/>
            <a:endParaRPr lang="en-GB" sz="1450" dirty="0"/>
          </a:p>
        </p:txBody>
      </p:sp>
      <p:sp>
        <p:nvSpPr>
          <p:cNvPr id="46" name="Rectangle 45">
            <a:extLst>
              <a:ext uri="{FF2B5EF4-FFF2-40B4-BE49-F238E27FC236}">
                <a16:creationId xmlns:a16="http://schemas.microsoft.com/office/drawing/2014/main" id="{B3416AF3-43A0-4BC6-80D6-813695117922}"/>
              </a:ext>
            </a:extLst>
          </p:cNvPr>
          <p:cNvSpPr/>
          <p:nvPr/>
        </p:nvSpPr>
        <p:spPr>
          <a:xfrm>
            <a:off x="4737182" y="1291610"/>
            <a:ext cx="1887621" cy="6281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QUALITY</a:t>
            </a:r>
          </a:p>
        </p:txBody>
      </p:sp>
      <p:sp>
        <p:nvSpPr>
          <p:cNvPr id="53" name="Rectangle 52">
            <a:extLst>
              <a:ext uri="{FF2B5EF4-FFF2-40B4-BE49-F238E27FC236}">
                <a16:creationId xmlns:a16="http://schemas.microsoft.com/office/drawing/2014/main" id="{DDA11CF5-A08C-40B8-9948-0FBA89298F26}"/>
              </a:ext>
            </a:extLst>
          </p:cNvPr>
          <p:cNvSpPr/>
          <p:nvPr/>
        </p:nvSpPr>
        <p:spPr>
          <a:xfrm>
            <a:off x="4741746" y="3861163"/>
            <a:ext cx="1872850" cy="628191"/>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REACH</a:t>
            </a:r>
          </a:p>
        </p:txBody>
      </p:sp>
      <p:sp>
        <p:nvSpPr>
          <p:cNvPr id="58" name="TextBox 57">
            <a:extLst>
              <a:ext uri="{FF2B5EF4-FFF2-40B4-BE49-F238E27FC236}">
                <a16:creationId xmlns:a16="http://schemas.microsoft.com/office/drawing/2014/main" id="{3F9044AB-E355-4E13-B76F-40AB6993DA42}"/>
              </a:ext>
            </a:extLst>
          </p:cNvPr>
          <p:cNvSpPr txBox="1"/>
          <p:nvPr/>
        </p:nvSpPr>
        <p:spPr>
          <a:xfrm>
            <a:off x="2458743" y="2225973"/>
            <a:ext cx="2180131" cy="661528"/>
          </a:xfrm>
          <a:prstGeom prst="rect">
            <a:avLst/>
          </a:prstGeom>
          <a:solidFill>
            <a:srgbClr val="CC99FF"/>
          </a:solidFill>
          <a:ln>
            <a:solidFill>
              <a:srgbClr val="002060"/>
            </a:solidFill>
          </a:ln>
        </p:spPr>
        <p:txBody>
          <a:bodyPr wrap="square" rtlCol="0">
            <a:spAutoFit/>
          </a:bodyPr>
          <a:lstStyle/>
          <a:p>
            <a:r>
              <a:rPr lang="en-GB" sz="1233" dirty="0"/>
              <a:t>O: Careers advising opportunities are attractive to qualified professionals.</a:t>
            </a:r>
          </a:p>
        </p:txBody>
      </p:sp>
      <p:sp>
        <p:nvSpPr>
          <p:cNvPr id="59" name="TextBox 58">
            <a:extLst>
              <a:ext uri="{FF2B5EF4-FFF2-40B4-BE49-F238E27FC236}">
                <a16:creationId xmlns:a16="http://schemas.microsoft.com/office/drawing/2014/main" id="{34A61120-7AD3-42BB-B0A7-8F14DB550DD8}"/>
              </a:ext>
            </a:extLst>
          </p:cNvPr>
          <p:cNvSpPr txBox="1"/>
          <p:nvPr/>
        </p:nvSpPr>
        <p:spPr>
          <a:xfrm>
            <a:off x="2458742" y="2970658"/>
            <a:ext cx="2177873" cy="661528"/>
          </a:xfrm>
          <a:prstGeom prst="rect">
            <a:avLst/>
          </a:prstGeom>
          <a:solidFill>
            <a:srgbClr val="CC66FF"/>
          </a:solidFill>
          <a:ln>
            <a:solidFill>
              <a:srgbClr val="002060"/>
            </a:solidFill>
          </a:ln>
        </p:spPr>
        <p:txBody>
          <a:bodyPr wrap="square" rtlCol="0">
            <a:spAutoFit/>
          </a:bodyPr>
          <a:lstStyle/>
          <a:p>
            <a:r>
              <a:rPr lang="en-GB" sz="1233" dirty="0"/>
              <a:t>M: Advisors recognise the importance of cultivating an engineering talent pool. </a:t>
            </a:r>
          </a:p>
        </p:txBody>
      </p:sp>
      <p:sp>
        <p:nvSpPr>
          <p:cNvPr id="60" name="TextBox 59">
            <a:extLst>
              <a:ext uri="{FF2B5EF4-FFF2-40B4-BE49-F238E27FC236}">
                <a16:creationId xmlns:a16="http://schemas.microsoft.com/office/drawing/2014/main" id="{32556F9D-F412-45EC-A145-6B3C142593B8}"/>
              </a:ext>
            </a:extLst>
          </p:cNvPr>
          <p:cNvSpPr txBox="1"/>
          <p:nvPr/>
        </p:nvSpPr>
        <p:spPr>
          <a:xfrm>
            <a:off x="2458743" y="1281530"/>
            <a:ext cx="2177872"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Advisors know what accurate and compelling engineering IAG to provide.</a:t>
            </a:r>
          </a:p>
          <a:p>
            <a:endParaRPr lang="en-GB" sz="1233" dirty="0">
              <a:solidFill>
                <a:schemeClr val="bg1"/>
              </a:solidFill>
            </a:endParaRPr>
          </a:p>
        </p:txBody>
      </p:sp>
      <p:sp>
        <p:nvSpPr>
          <p:cNvPr id="61" name="TextBox 60">
            <a:extLst>
              <a:ext uri="{FF2B5EF4-FFF2-40B4-BE49-F238E27FC236}">
                <a16:creationId xmlns:a16="http://schemas.microsoft.com/office/drawing/2014/main" id="{A9BB1F28-4BFF-4D52-929C-F3EED685F928}"/>
              </a:ext>
            </a:extLst>
          </p:cNvPr>
          <p:cNvSpPr txBox="1"/>
          <p:nvPr/>
        </p:nvSpPr>
        <p:spPr>
          <a:xfrm>
            <a:off x="168415" y="1277674"/>
            <a:ext cx="2168529" cy="2369110"/>
          </a:xfrm>
          <a:prstGeom prst="rect">
            <a:avLst/>
          </a:prstGeom>
          <a:solidFill>
            <a:schemeClr val="bg1"/>
          </a:solidFill>
          <a:ln>
            <a:solidFill>
              <a:srgbClr val="002060"/>
            </a:solidFill>
          </a:ln>
        </p:spPr>
        <p:txBody>
          <a:bodyPr wrap="square" rtlCol="0">
            <a:spAutoFit/>
          </a:bodyPr>
          <a:lstStyle/>
          <a:p>
            <a:r>
              <a:rPr lang="en-GB" sz="1233" b="1" dirty="0"/>
              <a:t>Example activities or</a:t>
            </a:r>
          </a:p>
          <a:p>
            <a:r>
              <a:rPr lang="en-GB" sz="1233" b="1" dirty="0"/>
              <a:t>initiatives</a:t>
            </a:r>
          </a:p>
          <a:p>
            <a:endParaRPr lang="en-GB" sz="1233" b="1" dirty="0"/>
          </a:p>
          <a:p>
            <a:pPr marL="48040" indent="-48040">
              <a:buFont typeface="Arial" panose="020B0604020202020204" pitchFamily="34" charset="0"/>
              <a:buChar char="•"/>
            </a:pPr>
            <a:r>
              <a:rPr lang="en-GB" sz="1233" dirty="0"/>
              <a:t> Training and support for careers leaders</a:t>
            </a:r>
          </a:p>
          <a:p>
            <a:pPr marL="48027" indent="-48027">
              <a:buFont typeface="Arial" panose="020B0604020202020204" pitchFamily="34" charset="0"/>
              <a:buChar char="•"/>
            </a:pPr>
            <a:r>
              <a:rPr lang="en-GB" sz="1233" dirty="0"/>
              <a:t> Enterprise advisor networks </a:t>
            </a:r>
          </a:p>
          <a:p>
            <a:pPr marL="48027" indent="-48027">
              <a:buFont typeface="Arial" panose="020B0604020202020204" pitchFamily="34" charset="0"/>
              <a:buChar char="•"/>
            </a:pPr>
            <a:r>
              <a:rPr lang="en-GB" sz="1233" dirty="0"/>
              <a:t> Careers hubs</a:t>
            </a:r>
          </a:p>
          <a:p>
            <a:pPr marL="48027" indent="-48027">
              <a:buFont typeface="Arial" panose="020B0604020202020204" pitchFamily="34" charset="0"/>
              <a:buChar char="•"/>
            </a:pPr>
            <a:r>
              <a:rPr lang="en-GB" sz="1233" dirty="0"/>
              <a:t> Labour market information</a:t>
            </a:r>
          </a:p>
          <a:p>
            <a:pPr marL="48027" indent="-48027">
              <a:buFont typeface="Arial" panose="020B0604020202020204" pitchFamily="34" charset="0"/>
              <a:buChar char="•"/>
            </a:pPr>
            <a:r>
              <a:rPr lang="en-GB" sz="1233" dirty="0"/>
              <a:t> Gatsby benchmarks</a:t>
            </a:r>
          </a:p>
          <a:p>
            <a:pPr marL="48027" indent="-48027">
              <a:buFont typeface="Arial" panose="020B0604020202020204" pitchFamily="34" charset="0"/>
              <a:buChar char="•"/>
            </a:pPr>
            <a:endParaRPr lang="en-GB" sz="1233" dirty="0"/>
          </a:p>
        </p:txBody>
      </p:sp>
      <p:sp>
        <p:nvSpPr>
          <p:cNvPr id="62" name="TextBox 61">
            <a:extLst>
              <a:ext uri="{FF2B5EF4-FFF2-40B4-BE49-F238E27FC236}">
                <a16:creationId xmlns:a16="http://schemas.microsoft.com/office/drawing/2014/main" id="{18CA97ED-32AA-4A3A-B781-F5FA35FDD62F}"/>
              </a:ext>
            </a:extLst>
          </p:cNvPr>
          <p:cNvSpPr txBox="1"/>
          <p:nvPr/>
        </p:nvSpPr>
        <p:spPr>
          <a:xfrm>
            <a:off x="2477802" y="4820527"/>
            <a:ext cx="2175770" cy="851259"/>
          </a:xfrm>
          <a:prstGeom prst="rect">
            <a:avLst/>
          </a:prstGeom>
          <a:solidFill>
            <a:srgbClr val="CC99FF"/>
          </a:solidFill>
          <a:ln>
            <a:solidFill>
              <a:srgbClr val="002060"/>
            </a:solidFill>
          </a:ln>
        </p:spPr>
        <p:txBody>
          <a:bodyPr wrap="square" rtlCol="0">
            <a:spAutoFit/>
          </a:bodyPr>
          <a:lstStyle/>
          <a:p>
            <a:r>
              <a:rPr lang="en-GB" sz="1233" dirty="0"/>
              <a:t>O: Advisors are sufficiently resourced and networked to improve reach.</a:t>
            </a:r>
          </a:p>
          <a:p>
            <a:endParaRPr lang="en-GB" sz="1233" dirty="0"/>
          </a:p>
        </p:txBody>
      </p:sp>
      <p:sp>
        <p:nvSpPr>
          <p:cNvPr id="66" name="TextBox 65">
            <a:extLst>
              <a:ext uri="{FF2B5EF4-FFF2-40B4-BE49-F238E27FC236}">
                <a16:creationId xmlns:a16="http://schemas.microsoft.com/office/drawing/2014/main" id="{CF632E53-02E2-49FD-96FA-03F07A45A9BB}"/>
              </a:ext>
            </a:extLst>
          </p:cNvPr>
          <p:cNvSpPr txBox="1"/>
          <p:nvPr/>
        </p:nvSpPr>
        <p:spPr>
          <a:xfrm>
            <a:off x="2481485" y="5764970"/>
            <a:ext cx="2183679" cy="851259"/>
          </a:xfrm>
          <a:prstGeom prst="rect">
            <a:avLst/>
          </a:prstGeom>
          <a:solidFill>
            <a:srgbClr val="CC66FF"/>
          </a:solidFill>
          <a:ln>
            <a:solidFill>
              <a:srgbClr val="002060"/>
            </a:solidFill>
          </a:ln>
        </p:spPr>
        <p:txBody>
          <a:bodyPr wrap="square" rtlCol="0">
            <a:spAutoFit/>
          </a:bodyPr>
          <a:lstStyle/>
          <a:p>
            <a:r>
              <a:rPr lang="en-GB" sz="1233" dirty="0"/>
              <a:t>M: Advisors recognise the importance of widening access of engineering IAG to underrepresented groups.</a:t>
            </a:r>
          </a:p>
        </p:txBody>
      </p:sp>
      <p:sp>
        <p:nvSpPr>
          <p:cNvPr id="68" name="TextBox 67">
            <a:extLst>
              <a:ext uri="{FF2B5EF4-FFF2-40B4-BE49-F238E27FC236}">
                <a16:creationId xmlns:a16="http://schemas.microsoft.com/office/drawing/2014/main" id="{B8C24B76-01E6-49BE-8571-404EFE2CD390}"/>
              </a:ext>
            </a:extLst>
          </p:cNvPr>
          <p:cNvSpPr txBox="1"/>
          <p:nvPr/>
        </p:nvSpPr>
        <p:spPr>
          <a:xfrm>
            <a:off x="2480884" y="3852212"/>
            <a:ext cx="2175770"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Advisors are able to identify where and for whom there are gaps in careers provision. </a:t>
            </a:r>
          </a:p>
        </p:txBody>
      </p:sp>
      <p:sp>
        <p:nvSpPr>
          <p:cNvPr id="69" name="TextBox 68">
            <a:extLst>
              <a:ext uri="{FF2B5EF4-FFF2-40B4-BE49-F238E27FC236}">
                <a16:creationId xmlns:a16="http://schemas.microsoft.com/office/drawing/2014/main" id="{7FB6242D-1689-47AD-92C7-9337E9CB8561}"/>
              </a:ext>
            </a:extLst>
          </p:cNvPr>
          <p:cNvSpPr txBox="1"/>
          <p:nvPr/>
        </p:nvSpPr>
        <p:spPr>
          <a:xfrm>
            <a:off x="171062" y="3834491"/>
            <a:ext cx="2175771" cy="2781738"/>
          </a:xfrm>
          <a:prstGeom prst="rect">
            <a:avLst/>
          </a:prstGeom>
          <a:solidFill>
            <a:schemeClr val="bg1"/>
          </a:solidFill>
          <a:ln>
            <a:solidFill>
              <a:srgbClr val="002060"/>
            </a:solidFill>
          </a:ln>
        </p:spPr>
        <p:txBody>
          <a:bodyPr wrap="square" rtlCol="0">
            <a:noAutofit/>
          </a:bodyPr>
          <a:lstStyle/>
          <a:p>
            <a:r>
              <a:rPr lang="en-GB" sz="1233" b="1" dirty="0"/>
              <a:t>Example activities or initiatives</a:t>
            </a:r>
          </a:p>
          <a:p>
            <a:endParaRPr lang="en-GB" sz="1233" b="1" dirty="0"/>
          </a:p>
          <a:p>
            <a:pPr marL="48040" indent="-48040">
              <a:buFont typeface="Arial" panose="020B0604020202020204" pitchFamily="34" charset="0"/>
              <a:buChar char="•"/>
            </a:pPr>
            <a:r>
              <a:rPr lang="en-GB" sz="1233" dirty="0"/>
              <a:t> CEC Compass tool</a:t>
            </a:r>
          </a:p>
          <a:p>
            <a:pPr marL="48040" indent="-48040">
              <a:buFont typeface="Arial" panose="020B0604020202020204" pitchFamily="34" charset="0"/>
              <a:buChar char="•"/>
            </a:pPr>
            <a:r>
              <a:rPr lang="en-GB" sz="1233" dirty="0"/>
              <a:t> Careers working groups</a:t>
            </a:r>
          </a:p>
          <a:p>
            <a:pPr marL="48040" indent="-48040">
              <a:buFont typeface="Arial" panose="020B0604020202020204" pitchFamily="34" charset="0"/>
              <a:buChar char="•"/>
            </a:pPr>
            <a:endParaRPr lang="en-GB" sz="1233" dirty="0"/>
          </a:p>
          <a:p>
            <a:pPr marL="48027" indent="-48027">
              <a:buFont typeface="Arial" panose="020B0604020202020204" pitchFamily="34" charset="0"/>
              <a:buChar char="•"/>
            </a:pPr>
            <a:endParaRPr lang="en-GB" sz="1177" dirty="0"/>
          </a:p>
          <a:p>
            <a:endParaRPr lang="en-GB" sz="1177" b="1" dirty="0"/>
          </a:p>
          <a:p>
            <a:endParaRPr lang="en-GB" sz="1177" b="1" dirty="0"/>
          </a:p>
          <a:p>
            <a:endParaRPr lang="en-GB" sz="1177" dirty="0"/>
          </a:p>
        </p:txBody>
      </p:sp>
    </p:spTree>
    <p:extLst>
      <p:ext uri="{BB962C8B-B14F-4D97-AF65-F5344CB8AC3E}">
        <p14:creationId xmlns:p14="http://schemas.microsoft.com/office/powerpoint/2010/main" val="386041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96437" y="318140"/>
            <a:ext cx="3154841" cy="1600200"/>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Providers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51" name="TextBox 50">
            <a:extLst>
              <a:ext uri="{FF2B5EF4-FFF2-40B4-BE49-F238E27FC236}">
                <a16:creationId xmlns:a16="http://schemas.microsoft.com/office/drawing/2014/main" id="{55F0E1F5-DA60-4E91-B273-50FAD74DFDA0}"/>
              </a:ext>
            </a:extLst>
          </p:cNvPr>
          <p:cNvSpPr txBox="1"/>
          <p:nvPr/>
        </p:nvSpPr>
        <p:spPr>
          <a:xfrm>
            <a:off x="4753302" y="1059364"/>
            <a:ext cx="1789480" cy="3093154"/>
          </a:xfrm>
          <a:prstGeom prst="rect">
            <a:avLst/>
          </a:prstGeom>
          <a:solidFill>
            <a:schemeClr val="accent5">
              <a:lumMod val="40000"/>
              <a:lumOff val="60000"/>
            </a:schemeClr>
          </a:solidFill>
          <a:ln>
            <a:solidFill>
              <a:srgbClr val="002060"/>
            </a:solidFill>
          </a:ln>
        </p:spPr>
        <p:txBody>
          <a:bodyPr wrap="square" rtlCol="0">
            <a:spAutoFit/>
          </a:bodyPr>
          <a:lstStyle/>
          <a:p>
            <a:pPr algn="ctr" fontAlgn="t"/>
            <a:endParaRPr lang="en-GB" sz="1500" b="1" dirty="0"/>
          </a:p>
          <a:p>
            <a:pPr algn="ctr" fontAlgn="t"/>
            <a:endParaRPr lang="en-GB" sz="1500" b="1" dirty="0"/>
          </a:p>
          <a:p>
            <a:pPr algn="ctr"/>
            <a:endParaRPr lang="en-GB" sz="1500" dirty="0"/>
          </a:p>
          <a:p>
            <a:pPr algn="ctr"/>
            <a:endParaRPr lang="en-GB" sz="1500" dirty="0"/>
          </a:p>
          <a:p>
            <a:pPr algn="ctr"/>
            <a:r>
              <a:rPr lang="en-GB" sz="1500" dirty="0"/>
              <a:t>Providers offer high quality engineering-related engagement and outreach activities</a:t>
            </a:r>
          </a:p>
          <a:p>
            <a:pPr algn="ctr"/>
            <a:endParaRPr lang="en-GB" sz="1500" dirty="0"/>
          </a:p>
          <a:p>
            <a:pPr algn="ctr"/>
            <a:endParaRPr lang="en-GB" sz="1500" dirty="0"/>
          </a:p>
          <a:p>
            <a:pPr algn="ctr"/>
            <a:endParaRPr lang="en-GB" sz="1500" dirty="0"/>
          </a:p>
        </p:txBody>
      </p:sp>
      <p:sp>
        <p:nvSpPr>
          <p:cNvPr id="52" name="TextBox 51">
            <a:extLst>
              <a:ext uri="{FF2B5EF4-FFF2-40B4-BE49-F238E27FC236}">
                <a16:creationId xmlns:a16="http://schemas.microsoft.com/office/drawing/2014/main" id="{DBF0D4DF-F183-450C-9F77-E0D208C36521}"/>
              </a:ext>
            </a:extLst>
          </p:cNvPr>
          <p:cNvSpPr txBox="1"/>
          <p:nvPr/>
        </p:nvSpPr>
        <p:spPr>
          <a:xfrm>
            <a:off x="4747752" y="4303186"/>
            <a:ext cx="1795030" cy="2462213"/>
          </a:xfrm>
          <a:prstGeom prst="rect">
            <a:avLst/>
          </a:prstGeom>
          <a:solidFill>
            <a:schemeClr val="accent5">
              <a:lumMod val="40000"/>
              <a:lumOff val="60000"/>
            </a:schemeClr>
          </a:solidFill>
          <a:ln>
            <a:solidFill>
              <a:srgbClr val="002060"/>
            </a:solidFill>
          </a:ln>
        </p:spPr>
        <p:txBody>
          <a:bodyPr wrap="square" rtlCol="0">
            <a:spAutoFit/>
          </a:bodyPr>
          <a:lstStyle/>
          <a:p>
            <a:pPr algn="ctr"/>
            <a:endParaRPr lang="en-GB" sz="1400" dirty="0"/>
          </a:p>
          <a:p>
            <a:pPr algn="ctr"/>
            <a:endParaRPr lang="en-GB" sz="1400" dirty="0"/>
          </a:p>
          <a:p>
            <a:pPr algn="ctr"/>
            <a:endParaRPr lang="en-GB" sz="1400" dirty="0"/>
          </a:p>
          <a:p>
            <a:pPr algn="ctr"/>
            <a:r>
              <a:rPr lang="en-GB" sz="1400" dirty="0"/>
              <a:t>Providers improve the reach of their activities, enabling more and more diverse young people to boost their engineering capital</a:t>
            </a:r>
          </a:p>
        </p:txBody>
      </p:sp>
      <p:sp>
        <p:nvSpPr>
          <p:cNvPr id="53" name="Rectangle 52">
            <a:extLst>
              <a:ext uri="{FF2B5EF4-FFF2-40B4-BE49-F238E27FC236}">
                <a16:creationId xmlns:a16="http://schemas.microsoft.com/office/drawing/2014/main" id="{DDA11CF5-A08C-40B8-9948-0FBA89298F26}"/>
              </a:ext>
            </a:extLst>
          </p:cNvPr>
          <p:cNvSpPr/>
          <p:nvPr/>
        </p:nvSpPr>
        <p:spPr>
          <a:xfrm>
            <a:off x="4753302" y="4303186"/>
            <a:ext cx="1789480" cy="6281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REACH</a:t>
            </a:r>
          </a:p>
        </p:txBody>
      </p:sp>
      <p:sp>
        <p:nvSpPr>
          <p:cNvPr id="58" name="TextBox 57">
            <a:extLst>
              <a:ext uri="{FF2B5EF4-FFF2-40B4-BE49-F238E27FC236}">
                <a16:creationId xmlns:a16="http://schemas.microsoft.com/office/drawing/2014/main" id="{58A25626-99D6-46CE-B8B3-FA1CC9ACFF75}"/>
              </a:ext>
            </a:extLst>
          </p:cNvPr>
          <p:cNvSpPr txBox="1"/>
          <p:nvPr/>
        </p:nvSpPr>
        <p:spPr>
          <a:xfrm>
            <a:off x="2480055" y="1987752"/>
            <a:ext cx="2180131" cy="1230722"/>
          </a:xfrm>
          <a:prstGeom prst="rect">
            <a:avLst/>
          </a:prstGeom>
          <a:solidFill>
            <a:srgbClr val="CC99FF"/>
          </a:solidFill>
          <a:ln>
            <a:solidFill>
              <a:srgbClr val="002060"/>
            </a:solidFill>
          </a:ln>
        </p:spPr>
        <p:txBody>
          <a:bodyPr wrap="square" rtlCol="0">
            <a:spAutoFit/>
          </a:bodyPr>
          <a:lstStyle/>
          <a:p>
            <a:r>
              <a:rPr lang="en-GB" sz="1233" dirty="0"/>
              <a:t>O: Providers are sufficiently resourced to deliver quality engagement and opportunities to do so are attractive to qualified professionals.</a:t>
            </a:r>
          </a:p>
        </p:txBody>
      </p:sp>
      <p:sp>
        <p:nvSpPr>
          <p:cNvPr id="59" name="TextBox 58">
            <a:extLst>
              <a:ext uri="{FF2B5EF4-FFF2-40B4-BE49-F238E27FC236}">
                <a16:creationId xmlns:a16="http://schemas.microsoft.com/office/drawing/2014/main" id="{61D8E796-A097-4837-ABE8-6FE4C7ADA4BC}"/>
              </a:ext>
            </a:extLst>
          </p:cNvPr>
          <p:cNvSpPr txBox="1"/>
          <p:nvPr/>
        </p:nvSpPr>
        <p:spPr>
          <a:xfrm>
            <a:off x="2500825" y="3290395"/>
            <a:ext cx="2177873" cy="851259"/>
          </a:xfrm>
          <a:prstGeom prst="rect">
            <a:avLst/>
          </a:prstGeom>
          <a:solidFill>
            <a:srgbClr val="CC66FF"/>
          </a:solidFill>
          <a:ln>
            <a:solidFill>
              <a:srgbClr val="002060"/>
            </a:solidFill>
          </a:ln>
        </p:spPr>
        <p:txBody>
          <a:bodyPr wrap="square" rtlCol="0">
            <a:spAutoFit/>
          </a:bodyPr>
          <a:lstStyle/>
          <a:p>
            <a:r>
              <a:rPr lang="en-GB" sz="1233" dirty="0"/>
              <a:t>M: Providers recognise the importance of – and are incentivised – to raise quality of engagement.</a:t>
            </a:r>
          </a:p>
        </p:txBody>
      </p:sp>
      <p:sp>
        <p:nvSpPr>
          <p:cNvPr id="60" name="TextBox 59">
            <a:extLst>
              <a:ext uri="{FF2B5EF4-FFF2-40B4-BE49-F238E27FC236}">
                <a16:creationId xmlns:a16="http://schemas.microsoft.com/office/drawing/2014/main" id="{E02D012B-35EA-4A97-9EDB-5CC85B73C25D}"/>
              </a:ext>
            </a:extLst>
          </p:cNvPr>
          <p:cNvSpPr txBox="1"/>
          <p:nvPr/>
        </p:nvSpPr>
        <p:spPr>
          <a:xfrm>
            <a:off x="2480055" y="1060959"/>
            <a:ext cx="2177872"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Providers have a strong understanding of what works (including for different groups).</a:t>
            </a:r>
          </a:p>
        </p:txBody>
      </p:sp>
      <p:sp>
        <p:nvSpPr>
          <p:cNvPr id="61" name="TextBox 60">
            <a:extLst>
              <a:ext uri="{FF2B5EF4-FFF2-40B4-BE49-F238E27FC236}">
                <a16:creationId xmlns:a16="http://schemas.microsoft.com/office/drawing/2014/main" id="{6C8B4774-93CC-4263-BC3B-E082A86A81B9}"/>
              </a:ext>
            </a:extLst>
          </p:cNvPr>
          <p:cNvSpPr txBox="1"/>
          <p:nvPr/>
        </p:nvSpPr>
        <p:spPr>
          <a:xfrm>
            <a:off x="232317" y="1057903"/>
            <a:ext cx="2161280" cy="3128036"/>
          </a:xfrm>
          <a:prstGeom prst="rect">
            <a:avLst/>
          </a:prstGeom>
          <a:solidFill>
            <a:schemeClr val="bg1"/>
          </a:solidFill>
          <a:ln>
            <a:solidFill>
              <a:srgbClr val="002060"/>
            </a:solidFill>
          </a:ln>
        </p:spPr>
        <p:txBody>
          <a:bodyPr wrap="square" rtlCol="0">
            <a:spAutoFit/>
          </a:bodyPr>
          <a:lstStyle/>
          <a:p>
            <a:r>
              <a:rPr lang="en-GB" sz="1233" b="1" dirty="0"/>
              <a:t>Example activities and initiatives</a:t>
            </a:r>
          </a:p>
          <a:p>
            <a:endParaRPr lang="en-GB" sz="1233" b="1" dirty="0"/>
          </a:p>
          <a:p>
            <a:pPr marL="48040" indent="-48040">
              <a:buFont typeface="Arial" panose="020B0604020202020204" pitchFamily="34" charset="0"/>
              <a:buChar char="•"/>
            </a:pPr>
            <a:r>
              <a:rPr lang="en-GB" sz="1233" dirty="0"/>
              <a:t> Collaboration between outreach providers to pool resources e.g. coalition</a:t>
            </a:r>
          </a:p>
          <a:p>
            <a:pPr marL="48027" indent="-48027">
              <a:buFont typeface="Arial" panose="020B0604020202020204" pitchFamily="34" charset="0"/>
              <a:buChar char="•"/>
            </a:pPr>
            <a:r>
              <a:rPr lang="en-GB" sz="1233" dirty="0"/>
              <a:t> Robust evaluation and knowledge sharing of what works e.g. Tomorrow’s Engineers </a:t>
            </a:r>
          </a:p>
          <a:p>
            <a:pPr marL="48027" indent="-48027">
              <a:buFont typeface="Arial" panose="020B0604020202020204" pitchFamily="34" charset="0"/>
              <a:buChar char="•"/>
            </a:pPr>
            <a:r>
              <a:rPr lang="en-GB" sz="1233" dirty="0"/>
              <a:t> Code of Practice</a:t>
            </a:r>
          </a:p>
          <a:p>
            <a:pPr marL="48027" indent="-48027">
              <a:buFont typeface="Arial" panose="020B0604020202020204" pitchFamily="34" charset="0"/>
              <a:buChar char="•"/>
            </a:pPr>
            <a:r>
              <a:rPr lang="en-GB" sz="1233" dirty="0"/>
              <a:t> Quality standards and progression frameworks</a:t>
            </a:r>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p:txBody>
      </p:sp>
      <p:sp>
        <p:nvSpPr>
          <p:cNvPr id="62" name="TextBox 61">
            <a:extLst>
              <a:ext uri="{FF2B5EF4-FFF2-40B4-BE49-F238E27FC236}">
                <a16:creationId xmlns:a16="http://schemas.microsoft.com/office/drawing/2014/main" id="{6BA9FF3C-9BC1-4B40-88F9-71AD3E5C7A8C}"/>
              </a:ext>
            </a:extLst>
          </p:cNvPr>
          <p:cNvSpPr txBox="1"/>
          <p:nvPr/>
        </p:nvSpPr>
        <p:spPr>
          <a:xfrm>
            <a:off x="2504021" y="5098639"/>
            <a:ext cx="2175770" cy="661528"/>
          </a:xfrm>
          <a:prstGeom prst="rect">
            <a:avLst/>
          </a:prstGeom>
          <a:solidFill>
            <a:srgbClr val="CC99FF"/>
          </a:solidFill>
          <a:ln>
            <a:solidFill>
              <a:srgbClr val="002060"/>
            </a:solidFill>
          </a:ln>
        </p:spPr>
        <p:txBody>
          <a:bodyPr wrap="square" rtlCol="0">
            <a:spAutoFit/>
          </a:bodyPr>
          <a:lstStyle/>
          <a:p>
            <a:r>
              <a:rPr lang="en-GB" sz="1233" dirty="0"/>
              <a:t>O: Providers are sufficiently resourced and networked to improve reach.</a:t>
            </a:r>
          </a:p>
        </p:txBody>
      </p:sp>
      <p:sp>
        <p:nvSpPr>
          <p:cNvPr id="66" name="TextBox 65">
            <a:extLst>
              <a:ext uri="{FF2B5EF4-FFF2-40B4-BE49-F238E27FC236}">
                <a16:creationId xmlns:a16="http://schemas.microsoft.com/office/drawing/2014/main" id="{839BF936-48B7-40C0-862A-DE8484360C2B}"/>
              </a:ext>
            </a:extLst>
          </p:cNvPr>
          <p:cNvSpPr txBox="1"/>
          <p:nvPr/>
        </p:nvSpPr>
        <p:spPr>
          <a:xfrm>
            <a:off x="2500067" y="5917145"/>
            <a:ext cx="2183679" cy="851259"/>
          </a:xfrm>
          <a:prstGeom prst="rect">
            <a:avLst/>
          </a:prstGeom>
          <a:solidFill>
            <a:srgbClr val="CC66FF"/>
          </a:solidFill>
          <a:ln>
            <a:solidFill>
              <a:srgbClr val="002060"/>
            </a:solidFill>
          </a:ln>
        </p:spPr>
        <p:txBody>
          <a:bodyPr wrap="square" rtlCol="0">
            <a:spAutoFit/>
          </a:bodyPr>
          <a:lstStyle/>
          <a:p>
            <a:r>
              <a:rPr lang="en-GB" sz="1233" dirty="0"/>
              <a:t>M: Providers recognise the importance of – and are incentivised – to engage w/ underrepresented groups.</a:t>
            </a:r>
          </a:p>
        </p:txBody>
      </p:sp>
      <p:sp>
        <p:nvSpPr>
          <p:cNvPr id="68" name="TextBox 67">
            <a:extLst>
              <a:ext uri="{FF2B5EF4-FFF2-40B4-BE49-F238E27FC236}">
                <a16:creationId xmlns:a16="http://schemas.microsoft.com/office/drawing/2014/main" id="{852C1C2F-1B00-4D96-BE94-1638C6D7ABF6}"/>
              </a:ext>
            </a:extLst>
          </p:cNvPr>
          <p:cNvSpPr txBox="1"/>
          <p:nvPr/>
        </p:nvSpPr>
        <p:spPr>
          <a:xfrm>
            <a:off x="2495855" y="4313066"/>
            <a:ext cx="2175770" cy="661528"/>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Providers have an understanding of hot and cold spots of engagement.</a:t>
            </a:r>
          </a:p>
        </p:txBody>
      </p:sp>
      <p:sp>
        <p:nvSpPr>
          <p:cNvPr id="69" name="TextBox 68">
            <a:extLst>
              <a:ext uri="{FF2B5EF4-FFF2-40B4-BE49-F238E27FC236}">
                <a16:creationId xmlns:a16="http://schemas.microsoft.com/office/drawing/2014/main" id="{6990103F-7EAA-44A8-ABC2-2076DBD8FE27}"/>
              </a:ext>
            </a:extLst>
          </p:cNvPr>
          <p:cNvSpPr txBox="1"/>
          <p:nvPr/>
        </p:nvSpPr>
        <p:spPr>
          <a:xfrm>
            <a:off x="217080" y="4309385"/>
            <a:ext cx="2168498" cy="2456014"/>
          </a:xfrm>
          <a:prstGeom prst="rect">
            <a:avLst/>
          </a:prstGeom>
          <a:solidFill>
            <a:schemeClr val="bg1"/>
          </a:solidFill>
          <a:ln>
            <a:solidFill>
              <a:srgbClr val="002060"/>
            </a:solidFill>
          </a:ln>
        </p:spPr>
        <p:txBody>
          <a:bodyPr wrap="square" rtlCol="0">
            <a:noAutofit/>
          </a:bodyPr>
          <a:lstStyle/>
          <a:p>
            <a:r>
              <a:rPr lang="en-GB" sz="1233" b="1" dirty="0"/>
              <a:t>Example activities and initiatives</a:t>
            </a:r>
          </a:p>
          <a:p>
            <a:pPr marL="48040" indent="-48040">
              <a:buFont typeface="Arial" panose="020B0604020202020204" pitchFamily="34" charset="0"/>
              <a:buChar char="•"/>
            </a:pPr>
            <a:endParaRPr lang="en-GB" sz="1233" dirty="0"/>
          </a:p>
          <a:p>
            <a:pPr marL="48040" indent="-48040">
              <a:buFont typeface="Arial" panose="020B0604020202020204" pitchFamily="34" charset="0"/>
              <a:buChar char="•"/>
            </a:pPr>
            <a:r>
              <a:rPr lang="en-GB" sz="1233" dirty="0"/>
              <a:t> Collaboration between outreach providers to maximise reach e.g. NEON, STEM Accord</a:t>
            </a:r>
          </a:p>
          <a:p>
            <a:pPr marL="48027" indent="-48027">
              <a:buFont typeface="Arial" panose="020B0604020202020204" pitchFamily="34" charset="0"/>
              <a:buChar char="•"/>
            </a:pPr>
            <a:r>
              <a:rPr lang="en-GB" sz="1233" dirty="0"/>
              <a:t> Code of Practice </a:t>
            </a:r>
          </a:p>
          <a:p>
            <a:pPr marL="48027" indent="-48027">
              <a:buFont typeface="Arial" panose="020B0604020202020204" pitchFamily="34" charset="0"/>
              <a:buChar char="•"/>
            </a:pPr>
            <a:r>
              <a:rPr lang="en-GB" sz="1233" dirty="0"/>
              <a:t> Promotional and marketing activity </a:t>
            </a:r>
          </a:p>
          <a:p>
            <a:pPr marL="48027" indent="-48027">
              <a:buFont typeface="Arial" panose="020B0604020202020204" pitchFamily="34" charset="0"/>
              <a:buChar char="•"/>
            </a:pPr>
            <a:r>
              <a:rPr lang="en-GB" sz="1233" dirty="0"/>
              <a:t> Fundraising activities </a:t>
            </a:r>
            <a:endParaRPr lang="en-GB" sz="1177" b="1" dirty="0"/>
          </a:p>
          <a:p>
            <a:endParaRPr lang="en-GB" sz="1177" b="1" dirty="0"/>
          </a:p>
          <a:p>
            <a:endParaRPr lang="en-GB" sz="1177" dirty="0"/>
          </a:p>
        </p:txBody>
      </p:sp>
      <p:sp>
        <p:nvSpPr>
          <p:cNvPr id="70" name="Rectangle 69">
            <a:extLst>
              <a:ext uri="{FF2B5EF4-FFF2-40B4-BE49-F238E27FC236}">
                <a16:creationId xmlns:a16="http://schemas.microsoft.com/office/drawing/2014/main" id="{78C0214E-44CC-4834-B917-E2F4FE300653}"/>
              </a:ext>
            </a:extLst>
          </p:cNvPr>
          <p:cNvSpPr/>
          <p:nvPr/>
        </p:nvSpPr>
        <p:spPr>
          <a:xfrm>
            <a:off x="4753302" y="1057903"/>
            <a:ext cx="1789480" cy="6281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QUALITY</a:t>
            </a:r>
          </a:p>
        </p:txBody>
      </p:sp>
    </p:spTree>
    <p:extLst>
      <p:ext uri="{BB962C8B-B14F-4D97-AF65-F5344CB8AC3E}">
        <p14:creationId xmlns:p14="http://schemas.microsoft.com/office/powerpoint/2010/main" val="355254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75580" y="240247"/>
            <a:ext cx="6087377" cy="1635311"/>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Youth groups and clubs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3" name="Rectangle 2">
            <a:extLst>
              <a:ext uri="{FF2B5EF4-FFF2-40B4-BE49-F238E27FC236}">
                <a16:creationId xmlns:a16="http://schemas.microsoft.com/office/drawing/2014/main" id="{650D4BF2-90C0-49E8-8EDF-2D6794C11297}"/>
              </a:ext>
            </a:extLst>
          </p:cNvPr>
          <p:cNvSpPr/>
          <p:nvPr/>
        </p:nvSpPr>
        <p:spPr>
          <a:xfrm>
            <a:off x="0" y="0"/>
            <a:ext cx="12192000" cy="7151914"/>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B2CD5F4-246D-4E91-9E36-77E89C6444CA}"/>
              </a:ext>
            </a:extLst>
          </p:cNvPr>
          <p:cNvSpPr txBox="1"/>
          <p:nvPr/>
        </p:nvSpPr>
        <p:spPr>
          <a:xfrm>
            <a:off x="1197429" y="2603113"/>
            <a:ext cx="4201885" cy="1200329"/>
          </a:xfrm>
          <a:prstGeom prst="rect">
            <a:avLst/>
          </a:prstGeom>
          <a:noFill/>
        </p:spPr>
        <p:txBody>
          <a:bodyPr wrap="square" rtlCol="0">
            <a:spAutoFit/>
          </a:bodyPr>
          <a:lstStyle/>
          <a:p>
            <a:pPr algn="ctr"/>
            <a:r>
              <a:rPr lang="en-GB" sz="3600" dirty="0">
                <a:solidFill>
                  <a:srgbClr val="FF0000"/>
                </a:solidFill>
              </a:rPr>
              <a:t>For further development</a:t>
            </a:r>
          </a:p>
        </p:txBody>
      </p:sp>
    </p:spTree>
    <p:extLst>
      <p:ext uri="{BB962C8B-B14F-4D97-AF65-F5344CB8AC3E}">
        <p14:creationId xmlns:p14="http://schemas.microsoft.com/office/powerpoint/2010/main" val="1154137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75580" y="240247"/>
            <a:ext cx="5529449" cy="1635311"/>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Employers or funders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51" name="TextBox 50">
            <a:extLst>
              <a:ext uri="{FF2B5EF4-FFF2-40B4-BE49-F238E27FC236}">
                <a16:creationId xmlns:a16="http://schemas.microsoft.com/office/drawing/2014/main" id="{55F0E1F5-DA60-4E91-B273-50FAD74DFDA0}"/>
              </a:ext>
            </a:extLst>
          </p:cNvPr>
          <p:cNvSpPr txBox="1"/>
          <p:nvPr/>
        </p:nvSpPr>
        <p:spPr>
          <a:xfrm>
            <a:off x="4753302" y="1059364"/>
            <a:ext cx="1789480" cy="2523768"/>
          </a:xfrm>
          <a:prstGeom prst="rect">
            <a:avLst/>
          </a:prstGeom>
          <a:solidFill>
            <a:schemeClr val="accent5">
              <a:lumMod val="40000"/>
              <a:lumOff val="60000"/>
            </a:schemeClr>
          </a:solidFill>
          <a:ln>
            <a:solidFill>
              <a:srgbClr val="002060"/>
            </a:solidFill>
          </a:ln>
        </p:spPr>
        <p:txBody>
          <a:bodyPr wrap="square" rtlCol="0">
            <a:spAutoFit/>
          </a:bodyPr>
          <a:lstStyle/>
          <a:p>
            <a:pPr algn="ctr" fontAlgn="t"/>
            <a:endParaRPr lang="en-GB" sz="1500" b="1" dirty="0"/>
          </a:p>
          <a:p>
            <a:pPr algn="ctr" fontAlgn="t"/>
            <a:endParaRPr lang="en-GB" sz="1500" b="1" dirty="0"/>
          </a:p>
          <a:p>
            <a:pPr algn="ctr"/>
            <a:endParaRPr lang="en-GB" sz="1500" dirty="0"/>
          </a:p>
          <a:p>
            <a:pPr algn="ctr"/>
            <a:r>
              <a:rPr lang="en-GB" sz="1400" dirty="0"/>
              <a:t>Employers deliver or fund real life experiences of the world of work and other engineering outreach activities</a:t>
            </a:r>
          </a:p>
          <a:p>
            <a:pPr algn="ctr"/>
            <a:r>
              <a:rPr lang="en-GB" sz="1400" dirty="0"/>
              <a:t> </a:t>
            </a:r>
            <a:endParaRPr lang="en-GB" sz="1500" dirty="0"/>
          </a:p>
          <a:p>
            <a:pPr algn="ctr"/>
            <a:endParaRPr lang="en-GB" sz="1500" dirty="0"/>
          </a:p>
        </p:txBody>
      </p:sp>
      <p:sp>
        <p:nvSpPr>
          <p:cNvPr id="52" name="TextBox 51">
            <a:extLst>
              <a:ext uri="{FF2B5EF4-FFF2-40B4-BE49-F238E27FC236}">
                <a16:creationId xmlns:a16="http://schemas.microsoft.com/office/drawing/2014/main" id="{DBF0D4DF-F183-450C-9F77-E0D208C36521}"/>
              </a:ext>
            </a:extLst>
          </p:cNvPr>
          <p:cNvSpPr txBox="1"/>
          <p:nvPr/>
        </p:nvSpPr>
        <p:spPr>
          <a:xfrm>
            <a:off x="4747752" y="3888288"/>
            <a:ext cx="1795030" cy="2677656"/>
          </a:xfrm>
          <a:prstGeom prst="rect">
            <a:avLst/>
          </a:prstGeom>
          <a:solidFill>
            <a:schemeClr val="accent5">
              <a:lumMod val="40000"/>
              <a:lumOff val="60000"/>
            </a:schemeClr>
          </a:solidFill>
          <a:ln>
            <a:solidFill>
              <a:srgbClr val="002060"/>
            </a:solidFill>
          </a:ln>
        </p:spPr>
        <p:txBody>
          <a:bodyPr wrap="square" rtlCol="0">
            <a:spAutoFit/>
          </a:bodyPr>
          <a:lstStyle/>
          <a:p>
            <a:pPr algn="ctr"/>
            <a:endParaRPr lang="en-GB" sz="1400" dirty="0"/>
          </a:p>
          <a:p>
            <a:pPr algn="ctr"/>
            <a:endParaRPr lang="en-GB" sz="1400" dirty="0"/>
          </a:p>
          <a:p>
            <a:pPr algn="ctr"/>
            <a:endParaRPr lang="en-GB" sz="1400" dirty="0"/>
          </a:p>
          <a:p>
            <a:pPr algn="ctr"/>
            <a:r>
              <a:rPr lang="en-GB" sz="1400" dirty="0"/>
              <a:t>Employers improve reach of their engagement opportunities, enabling more and more diverse young people to boost their engineering capital</a:t>
            </a:r>
          </a:p>
        </p:txBody>
      </p:sp>
      <p:sp>
        <p:nvSpPr>
          <p:cNvPr id="53" name="Rectangle 52">
            <a:extLst>
              <a:ext uri="{FF2B5EF4-FFF2-40B4-BE49-F238E27FC236}">
                <a16:creationId xmlns:a16="http://schemas.microsoft.com/office/drawing/2014/main" id="{DDA11CF5-A08C-40B8-9948-0FBA89298F26}"/>
              </a:ext>
            </a:extLst>
          </p:cNvPr>
          <p:cNvSpPr/>
          <p:nvPr/>
        </p:nvSpPr>
        <p:spPr>
          <a:xfrm>
            <a:off x="4753302" y="3888288"/>
            <a:ext cx="1789480" cy="6281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REACH</a:t>
            </a:r>
          </a:p>
        </p:txBody>
      </p:sp>
      <p:sp>
        <p:nvSpPr>
          <p:cNvPr id="70" name="Rectangle 69">
            <a:extLst>
              <a:ext uri="{FF2B5EF4-FFF2-40B4-BE49-F238E27FC236}">
                <a16:creationId xmlns:a16="http://schemas.microsoft.com/office/drawing/2014/main" id="{78C0214E-44CC-4834-B917-E2F4FE300653}"/>
              </a:ext>
            </a:extLst>
          </p:cNvPr>
          <p:cNvSpPr/>
          <p:nvPr/>
        </p:nvSpPr>
        <p:spPr>
          <a:xfrm>
            <a:off x="4753302" y="1057903"/>
            <a:ext cx="1789480" cy="62819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81" dirty="0"/>
              <a:t>QUALITY</a:t>
            </a:r>
          </a:p>
        </p:txBody>
      </p:sp>
      <p:sp>
        <p:nvSpPr>
          <p:cNvPr id="43" name="TextBox 42">
            <a:extLst>
              <a:ext uri="{FF2B5EF4-FFF2-40B4-BE49-F238E27FC236}">
                <a16:creationId xmlns:a16="http://schemas.microsoft.com/office/drawing/2014/main" id="{6D946AEC-EFD5-4692-9CE4-59DDA406C5E9}"/>
              </a:ext>
            </a:extLst>
          </p:cNvPr>
          <p:cNvSpPr txBox="1"/>
          <p:nvPr/>
        </p:nvSpPr>
        <p:spPr>
          <a:xfrm>
            <a:off x="2480864" y="2007627"/>
            <a:ext cx="2180131" cy="851259"/>
          </a:xfrm>
          <a:prstGeom prst="rect">
            <a:avLst/>
          </a:prstGeom>
          <a:solidFill>
            <a:srgbClr val="CC99FF"/>
          </a:solidFill>
          <a:ln>
            <a:solidFill>
              <a:srgbClr val="002060"/>
            </a:solidFill>
          </a:ln>
        </p:spPr>
        <p:txBody>
          <a:bodyPr wrap="square" rtlCol="0">
            <a:spAutoFit/>
          </a:bodyPr>
          <a:lstStyle/>
          <a:p>
            <a:r>
              <a:rPr lang="en-GB" sz="1233" dirty="0"/>
              <a:t>O: Employers are supported to deliver and/or fund high quality engagement activities. </a:t>
            </a:r>
          </a:p>
        </p:txBody>
      </p:sp>
      <p:sp>
        <p:nvSpPr>
          <p:cNvPr id="46" name="TextBox 45">
            <a:extLst>
              <a:ext uri="{FF2B5EF4-FFF2-40B4-BE49-F238E27FC236}">
                <a16:creationId xmlns:a16="http://schemas.microsoft.com/office/drawing/2014/main" id="{51088D1E-5E07-472B-A36A-87B7D3CA472B}"/>
              </a:ext>
            </a:extLst>
          </p:cNvPr>
          <p:cNvSpPr txBox="1"/>
          <p:nvPr/>
        </p:nvSpPr>
        <p:spPr>
          <a:xfrm>
            <a:off x="2483122" y="2955986"/>
            <a:ext cx="2177873" cy="661528"/>
          </a:xfrm>
          <a:prstGeom prst="rect">
            <a:avLst/>
          </a:prstGeom>
          <a:solidFill>
            <a:srgbClr val="CC66FF"/>
          </a:solidFill>
          <a:ln>
            <a:solidFill>
              <a:srgbClr val="002060"/>
            </a:solidFill>
          </a:ln>
        </p:spPr>
        <p:txBody>
          <a:bodyPr wrap="square" rtlCol="0">
            <a:spAutoFit/>
          </a:bodyPr>
          <a:lstStyle/>
          <a:p>
            <a:r>
              <a:rPr lang="en-GB" sz="1233" dirty="0"/>
              <a:t>M: Employers recognise the importance of cultivating a diverse talent pipeline.</a:t>
            </a:r>
          </a:p>
        </p:txBody>
      </p:sp>
      <p:sp>
        <p:nvSpPr>
          <p:cNvPr id="54" name="TextBox 53">
            <a:extLst>
              <a:ext uri="{FF2B5EF4-FFF2-40B4-BE49-F238E27FC236}">
                <a16:creationId xmlns:a16="http://schemas.microsoft.com/office/drawing/2014/main" id="{651EA1DB-B123-46E0-9B3E-E5D689969D20}"/>
              </a:ext>
            </a:extLst>
          </p:cNvPr>
          <p:cNvSpPr txBox="1"/>
          <p:nvPr/>
        </p:nvSpPr>
        <p:spPr>
          <a:xfrm>
            <a:off x="2483123" y="1055928"/>
            <a:ext cx="2177872"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Employers have an understanding of what works (including for different groups). </a:t>
            </a:r>
          </a:p>
        </p:txBody>
      </p:sp>
      <p:sp>
        <p:nvSpPr>
          <p:cNvPr id="55" name="TextBox 54">
            <a:extLst>
              <a:ext uri="{FF2B5EF4-FFF2-40B4-BE49-F238E27FC236}">
                <a16:creationId xmlns:a16="http://schemas.microsoft.com/office/drawing/2014/main" id="{AF28FE42-13BF-4FFF-BED7-A60708FCF9B2}"/>
              </a:ext>
            </a:extLst>
          </p:cNvPr>
          <p:cNvSpPr txBox="1"/>
          <p:nvPr/>
        </p:nvSpPr>
        <p:spPr>
          <a:xfrm>
            <a:off x="226638" y="1059890"/>
            <a:ext cx="2140507" cy="2558842"/>
          </a:xfrm>
          <a:prstGeom prst="rect">
            <a:avLst/>
          </a:prstGeom>
          <a:solidFill>
            <a:schemeClr val="bg1"/>
          </a:solidFill>
          <a:ln>
            <a:solidFill>
              <a:srgbClr val="002060"/>
            </a:solidFill>
          </a:ln>
        </p:spPr>
        <p:txBody>
          <a:bodyPr wrap="square" rtlCol="0">
            <a:spAutoFit/>
          </a:bodyPr>
          <a:lstStyle/>
          <a:p>
            <a:r>
              <a:rPr lang="en-GB" sz="1233" b="1" dirty="0"/>
              <a:t>Example activities/initiatives</a:t>
            </a:r>
          </a:p>
          <a:p>
            <a:pPr marL="48040" indent="-48040">
              <a:buFont typeface="Arial" panose="020B0604020202020204" pitchFamily="34" charset="0"/>
              <a:buChar char="•"/>
            </a:pPr>
            <a:endParaRPr lang="en-GB" sz="1233" b="1" dirty="0"/>
          </a:p>
          <a:p>
            <a:pPr marL="48040" indent="-48040">
              <a:buFont typeface="Arial" panose="020B0604020202020204" pitchFamily="34" charset="0"/>
              <a:buChar char="•"/>
            </a:pPr>
            <a:r>
              <a:rPr lang="en-GB" sz="1233" b="1" dirty="0"/>
              <a:t> </a:t>
            </a:r>
            <a:r>
              <a:rPr lang="en-GB" sz="1233" dirty="0"/>
              <a:t>Research and business development activities articulating importance of employer engagement </a:t>
            </a:r>
          </a:p>
          <a:p>
            <a:pPr marL="48040" indent="-48040">
              <a:buFont typeface="Arial" panose="020B0604020202020204" pitchFamily="34" charset="0"/>
              <a:buChar char="•"/>
            </a:pPr>
            <a:r>
              <a:rPr lang="en-GB" sz="1233" dirty="0"/>
              <a:t> Advice and guidance on good practice </a:t>
            </a:r>
          </a:p>
          <a:p>
            <a:pPr marL="48040" indent="-48040">
              <a:buFont typeface="Arial" panose="020B0604020202020204" pitchFamily="34" charset="0"/>
              <a:buChar char="•"/>
            </a:pPr>
            <a:r>
              <a:rPr lang="en-GB" sz="1233" dirty="0"/>
              <a:t> Robust evaluation and knowledge sharing of what works </a:t>
            </a:r>
          </a:p>
          <a:p>
            <a:pPr marL="48040" indent="-48040">
              <a:buFont typeface="Arial" panose="020B0604020202020204" pitchFamily="34" charset="0"/>
              <a:buChar char="•"/>
            </a:pPr>
            <a:endParaRPr lang="en-GB" sz="1233" dirty="0"/>
          </a:p>
        </p:txBody>
      </p:sp>
      <p:sp>
        <p:nvSpPr>
          <p:cNvPr id="56" name="TextBox 55">
            <a:extLst>
              <a:ext uri="{FF2B5EF4-FFF2-40B4-BE49-F238E27FC236}">
                <a16:creationId xmlns:a16="http://schemas.microsoft.com/office/drawing/2014/main" id="{C7706ABA-E653-4F10-91C8-7D2B901339E2}"/>
              </a:ext>
            </a:extLst>
          </p:cNvPr>
          <p:cNvSpPr txBox="1"/>
          <p:nvPr/>
        </p:nvSpPr>
        <p:spPr>
          <a:xfrm>
            <a:off x="2480864" y="4887473"/>
            <a:ext cx="2175770" cy="851259"/>
          </a:xfrm>
          <a:prstGeom prst="rect">
            <a:avLst/>
          </a:prstGeom>
          <a:solidFill>
            <a:srgbClr val="CC99FF"/>
          </a:solidFill>
          <a:ln>
            <a:solidFill>
              <a:srgbClr val="002060"/>
            </a:solidFill>
          </a:ln>
        </p:spPr>
        <p:txBody>
          <a:bodyPr wrap="square" rtlCol="0">
            <a:spAutoFit/>
          </a:bodyPr>
          <a:lstStyle/>
          <a:p>
            <a:r>
              <a:rPr lang="en-GB" sz="1233" dirty="0"/>
              <a:t>O: Employers are sufficiently networked to improve reach.</a:t>
            </a:r>
          </a:p>
          <a:p>
            <a:endParaRPr lang="en-GB" sz="1233" dirty="0"/>
          </a:p>
        </p:txBody>
      </p:sp>
      <p:sp>
        <p:nvSpPr>
          <p:cNvPr id="57" name="TextBox 56">
            <a:extLst>
              <a:ext uri="{FF2B5EF4-FFF2-40B4-BE49-F238E27FC236}">
                <a16:creationId xmlns:a16="http://schemas.microsoft.com/office/drawing/2014/main" id="{3E865E2A-3028-43DD-B818-1F9D5EAC577B}"/>
              </a:ext>
            </a:extLst>
          </p:cNvPr>
          <p:cNvSpPr txBox="1"/>
          <p:nvPr/>
        </p:nvSpPr>
        <p:spPr>
          <a:xfrm>
            <a:off x="2463086" y="5904414"/>
            <a:ext cx="2183679" cy="661528"/>
          </a:xfrm>
          <a:prstGeom prst="rect">
            <a:avLst/>
          </a:prstGeom>
          <a:solidFill>
            <a:srgbClr val="CC66FF"/>
          </a:solidFill>
          <a:ln>
            <a:solidFill>
              <a:srgbClr val="002060"/>
            </a:solidFill>
          </a:ln>
        </p:spPr>
        <p:txBody>
          <a:bodyPr wrap="square" rtlCol="0">
            <a:spAutoFit/>
          </a:bodyPr>
          <a:lstStyle/>
          <a:p>
            <a:r>
              <a:rPr lang="en-GB" sz="1233" dirty="0"/>
              <a:t>M: Employers recognise the importance of engaging w/ underrepresented groups.</a:t>
            </a:r>
          </a:p>
        </p:txBody>
      </p:sp>
      <p:sp>
        <p:nvSpPr>
          <p:cNvPr id="63" name="TextBox 62">
            <a:extLst>
              <a:ext uri="{FF2B5EF4-FFF2-40B4-BE49-F238E27FC236}">
                <a16:creationId xmlns:a16="http://schemas.microsoft.com/office/drawing/2014/main" id="{A9251F6C-2323-46EA-A2E7-46327C19C4FB}"/>
              </a:ext>
            </a:extLst>
          </p:cNvPr>
          <p:cNvSpPr txBox="1"/>
          <p:nvPr/>
        </p:nvSpPr>
        <p:spPr>
          <a:xfrm>
            <a:off x="2470995" y="3897655"/>
            <a:ext cx="2175770"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Employers have a better understanding of hot and cold spots of engagement.</a:t>
            </a:r>
          </a:p>
          <a:p>
            <a:r>
              <a:rPr lang="en-GB" sz="1233" dirty="0">
                <a:solidFill>
                  <a:schemeClr val="bg1"/>
                </a:solidFill>
              </a:rPr>
              <a:t> </a:t>
            </a:r>
          </a:p>
        </p:txBody>
      </p:sp>
      <p:sp>
        <p:nvSpPr>
          <p:cNvPr id="64" name="TextBox 63">
            <a:extLst>
              <a:ext uri="{FF2B5EF4-FFF2-40B4-BE49-F238E27FC236}">
                <a16:creationId xmlns:a16="http://schemas.microsoft.com/office/drawing/2014/main" id="{7D076DC8-079F-4723-A0DD-DC72E4636ADE}"/>
              </a:ext>
            </a:extLst>
          </p:cNvPr>
          <p:cNvSpPr txBox="1"/>
          <p:nvPr/>
        </p:nvSpPr>
        <p:spPr>
          <a:xfrm>
            <a:off x="185120" y="3888287"/>
            <a:ext cx="2147655" cy="2677655"/>
          </a:xfrm>
          <a:prstGeom prst="rect">
            <a:avLst/>
          </a:prstGeom>
          <a:solidFill>
            <a:schemeClr val="bg1"/>
          </a:solidFill>
          <a:ln>
            <a:solidFill>
              <a:srgbClr val="002060"/>
            </a:solidFill>
          </a:ln>
        </p:spPr>
        <p:txBody>
          <a:bodyPr wrap="square" rtlCol="0">
            <a:noAutofit/>
          </a:bodyPr>
          <a:lstStyle/>
          <a:p>
            <a:r>
              <a:rPr lang="en-GB" sz="1233" b="1" dirty="0"/>
              <a:t>Example activities/initiatives</a:t>
            </a:r>
          </a:p>
          <a:p>
            <a:endParaRPr lang="en-GB" sz="1233" b="1" dirty="0"/>
          </a:p>
          <a:p>
            <a:pPr marL="48040" indent="-48040">
              <a:buFont typeface="Arial" panose="020B0604020202020204" pitchFamily="34" charset="0"/>
              <a:buChar char="•"/>
            </a:pPr>
            <a:r>
              <a:rPr lang="en-GB" sz="1233" dirty="0"/>
              <a:t> Employer networks to coordinate engagement and share information </a:t>
            </a:r>
          </a:p>
          <a:p>
            <a:pPr marL="48027" indent="-48027">
              <a:buFont typeface="Arial" panose="020B0604020202020204" pitchFamily="34" charset="0"/>
              <a:buChar char="•"/>
            </a:pPr>
            <a:r>
              <a:rPr lang="en-GB" sz="1233" dirty="0"/>
              <a:t> Code of Practice </a:t>
            </a:r>
          </a:p>
          <a:p>
            <a:pPr marL="48027" indent="-48027">
              <a:buFont typeface="Arial" panose="020B0604020202020204" pitchFamily="34" charset="0"/>
              <a:buChar char="•"/>
            </a:pPr>
            <a:r>
              <a:rPr lang="en-GB" sz="1233" dirty="0"/>
              <a:t> Promotional and marketing activity </a:t>
            </a:r>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233" dirty="0"/>
          </a:p>
          <a:p>
            <a:pPr marL="48027" indent="-48027">
              <a:buFont typeface="Arial" panose="020B0604020202020204" pitchFamily="34" charset="0"/>
              <a:buChar char="•"/>
            </a:pPr>
            <a:endParaRPr lang="en-GB" sz="1177" dirty="0"/>
          </a:p>
          <a:p>
            <a:endParaRPr lang="en-GB" sz="1177" b="1" dirty="0"/>
          </a:p>
          <a:p>
            <a:endParaRPr lang="en-GB" sz="1177" b="1" dirty="0"/>
          </a:p>
          <a:p>
            <a:endParaRPr lang="en-GB" sz="1177" b="1" dirty="0"/>
          </a:p>
          <a:p>
            <a:endParaRPr lang="en-GB" sz="1177" b="1" dirty="0"/>
          </a:p>
          <a:p>
            <a:endParaRPr lang="en-GB" sz="1177" b="1" dirty="0"/>
          </a:p>
          <a:p>
            <a:endParaRPr lang="en-GB" sz="1177" b="1" dirty="0"/>
          </a:p>
          <a:p>
            <a:endParaRPr lang="en-GB" sz="1177" b="1" dirty="0"/>
          </a:p>
          <a:p>
            <a:endParaRPr lang="en-GB" sz="1177" b="1" dirty="0"/>
          </a:p>
          <a:p>
            <a:endParaRPr lang="en-GB" sz="1177" dirty="0"/>
          </a:p>
        </p:txBody>
      </p:sp>
    </p:spTree>
    <p:extLst>
      <p:ext uri="{BB962C8B-B14F-4D97-AF65-F5344CB8AC3E}">
        <p14:creationId xmlns:p14="http://schemas.microsoft.com/office/powerpoint/2010/main" val="151767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740581" y="330109"/>
            <a:ext cx="4178558"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Progress to date</a:t>
            </a:r>
          </a:p>
        </p:txBody>
      </p:sp>
      <p:sp>
        <p:nvSpPr>
          <p:cNvPr id="6" name="Rectangle 5">
            <a:extLst>
              <a:ext uri="{FF2B5EF4-FFF2-40B4-BE49-F238E27FC236}">
                <a16:creationId xmlns:a16="http://schemas.microsoft.com/office/drawing/2014/main" id="{06C7AA2A-A621-46F7-9653-47DEC78B7CA5}"/>
              </a:ext>
            </a:extLst>
          </p:cNvPr>
          <p:cNvSpPr/>
          <p:nvPr/>
        </p:nvSpPr>
        <p:spPr>
          <a:xfrm>
            <a:off x="740581" y="3631179"/>
            <a:ext cx="9484128" cy="1645920"/>
          </a:xfrm>
          <a:prstGeom prst="rect">
            <a:avLst/>
          </a:prstGeom>
        </p:spPr>
        <p:txBody>
          <a:bodyPr vert="horz" lIns="25617" tIns="12809" rIns="25617" bIns="12809" rtlCol="0" anchor="ctr">
            <a:noAutofit/>
          </a:bodyPr>
          <a:lstStyle/>
          <a:p>
            <a:pPr defTabSz="256215" fontAlgn="base">
              <a:lnSpc>
                <a:spcPct val="90000"/>
              </a:lnSpc>
              <a:defRPr/>
            </a:pPr>
            <a:endParaRPr lang="en-US" sz="2382" b="1" dirty="0"/>
          </a:p>
          <a:p>
            <a:pPr defTabSz="256215" fontAlgn="base">
              <a:lnSpc>
                <a:spcPct val="90000"/>
              </a:lnSpc>
              <a:defRPr/>
            </a:pPr>
            <a:r>
              <a:rPr lang="en-US" sz="2382" b="1" dirty="0">
                <a:solidFill>
                  <a:schemeClr val="accent6"/>
                </a:solidFill>
              </a:rPr>
              <a:t>Situation analysis (November 2019-January 2020)</a:t>
            </a:r>
          </a:p>
          <a:p>
            <a:pPr marL="128107" indent="-128107" defTabSz="256215" fontAlgn="base">
              <a:lnSpc>
                <a:spcPct val="90000"/>
              </a:lnSpc>
              <a:buFont typeface="Arial" panose="020B0604020202020204" pitchFamily="34" charset="0"/>
              <a:buChar char="•"/>
              <a:defRPr/>
            </a:pPr>
            <a:r>
              <a:rPr lang="en-US" sz="2382" dirty="0"/>
              <a:t>Rapid evidence review</a:t>
            </a:r>
          </a:p>
          <a:p>
            <a:pPr marL="128107" indent="-128107" defTabSz="256215" fontAlgn="base">
              <a:lnSpc>
                <a:spcPct val="90000"/>
              </a:lnSpc>
              <a:buFont typeface="Arial" panose="020B0604020202020204" pitchFamily="34" charset="0"/>
              <a:buChar char="•"/>
              <a:defRPr/>
            </a:pPr>
            <a:r>
              <a:rPr lang="en-US" sz="2382" dirty="0"/>
              <a:t>Interviews with expert stakeholders </a:t>
            </a:r>
          </a:p>
          <a:p>
            <a:pPr marL="128107" indent="-128107" defTabSz="256215" fontAlgn="base">
              <a:lnSpc>
                <a:spcPct val="90000"/>
              </a:lnSpc>
              <a:buFont typeface="Arial" panose="020B0604020202020204" pitchFamily="34" charset="0"/>
              <a:buChar char="•"/>
              <a:defRPr/>
            </a:pPr>
            <a:endParaRPr lang="en-US" sz="2382" dirty="0"/>
          </a:p>
          <a:p>
            <a:pPr defTabSz="256215" fontAlgn="base">
              <a:lnSpc>
                <a:spcPct val="90000"/>
              </a:lnSpc>
              <a:defRPr/>
            </a:pPr>
            <a:r>
              <a:rPr lang="en-US" sz="2382" b="1" dirty="0">
                <a:solidFill>
                  <a:schemeClr val="accent6"/>
                </a:solidFill>
              </a:rPr>
              <a:t>Development of a theory of change (January – March 2020)</a:t>
            </a:r>
          </a:p>
          <a:p>
            <a:pPr marL="128107" indent="-128107" defTabSz="256215" fontAlgn="base">
              <a:lnSpc>
                <a:spcPct val="90000"/>
              </a:lnSpc>
              <a:buFont typeface="Arial" panose="020B0604020202020204" pitchFamily="34" charset="0"/>
              <a:buChar char="•"/>
              <a:defRPr/>
            </a:pPr>
            <a:r>
              <a:rPr lang="en-US" sz="2382" dirty="0"/>
              <a:t>Three stakeholder workshops </a:t>
            </a:r>
          </a:p>
          <a:p>
            <a:pPr marL="128107" indent="-128107" defTabSz="256215" fontAlgn="base">
              <a:lnSpc>
                <a:spcPct val="90000"/>
              </a:lnSpc>
              <a:buFont typeface="Arial" panose="020B0604020202020204" pitchFamily="34" charset="0"/>
              <a:buChar char="•"/>
              <a:defRPr/>
            </a:pPr>
            <a:r>
              <a:rPr lang="en-US" sz="2382" dirty="0"/>
              <a:t>Internal workshop and Board session</a:t>
            </a:r>
          </a:p>
          <a:p>
            <a:pPr marL="128107" indent="-128107" defTabSz="256215" fontAlgn="base">
              <a:lnSpc>
                <a:spcPct val="90000"/>
              </a:lnSpc>
              <a:buFont typeface="Arial" panose="020B0604020202020204" pitchFamily="34" charset="0"/>
              <a:buChar char="•"/>
              <a:defRPr/>
            </a:pPr>
            <a:endParaRPr lang="en-US" sz="2382" dirty="0"/>
          </a:p>
          <a:p>
            <a:pPr defTabSz="256215" fontAlgn="base">
              <a:lnSpc>
                <a:spcPct val="90000"/>
              </a:lnSpc>
              <a:defRPr/>
            </a:pPr>
            <a:r>
              <a:rPr lang="en-US" sz="2382" b="1" dirty="0">
                <a:solidFill>
                  <a:schemeClr val="accent6"/>
                </a:solidFill>
              </a:rPr>
              <a:t>Assumption testing and refinement (September – December 2020)</a:t>
            </a:r>
          </a:p>
          <a:p>
            <a:pPr marL="128107" indent="-128107" defTabSz="256215" fontAlgn="base">
              <a:lnSpc>
                <a:spcPct val="90000"/>
              </a:lnSpc>
              <a:buFont typeface="Arial" panose="020B0604020202020204" pitchFamily="34" charset="0"/>
              <a:buChar char="•"/>
              <a:defRPr/>
            </a:pPr>
            <a:r>
              <a:rPr lang="en-US" sz="2382" dirty="0"/>
              <a:t>Internal and external stakeholder consultations on draft framework</a:t>
            </a:r>
          </a:p>
          <a:p>
            <a:pPr defTabSz="256215" fontAlgn="base">
              <a:lnSpc>
                <a:spcPct val="90000"/>
              </a:lnSpc>
              <a:defRPr/>
            </a:pPr>
            <a:endParaRPr lang="en-US" sz="2382" dirty="0"/>
          </a:p>
          <a:p>
            <a:pPr defTabSz="256215" fontAlgn="base">
              <a:lnSpc>
                <a:spcPct val="90000"/>
              </a:lnSpc>
              <a:defRPr/>
            </a:pPr>
            <a:r>
              <a:rPr lang="en-US" sz="2382" dirty="0">
                <a:solidFill>
                  <a:schemeClr val="accent6"/>
                </a:solidFill>
              </a:rPr>
              <a:t> </a:t>
            </a:r>
          </a:p>
          <a:p>
            <a:pPr defTabSz="256215" fontAlgn="base">
              <a:lnSpc>
                <a:spcPct val="90000"/>
              </a:lnSpc>
              <a:defRPr/>
            </a:pPr>
            <a:endParaRPr lang="en-US" sz="2382" dirty="0">
              <a:solidFill>
                <a:schemeClr val="accent6"/>
              </a:solidFill>
            </a:endParaRPr>
          </a:p>
          <a:p>
            <a:pPr marL="128107" indent="-128107" defTabSz="256215" fontAlgn="base">
              <a:lnSpc>
                <a:spcPct val="90000"/>
              </a:lnSpc>
              <a:buFont typeface="Arial" panose="020B0604020202020204" pitchFamily="34" charset="0"/>
              <a:buChar char="•"/>
              <a:defRPr/>
            </a:pPr>
            <a:endParaRPr lang="en-US" sz="2382" dirty="0"/>
          </a:p>
          <a:p>
            <a:pPr marL="128107" indent="-128107" defTabSz="256215" fontAlgn="base">
              <a:lnSpc>
                <a:spcPct val="90000"/>
              </a:lnSpc>
              <a:buFont typeface="Arial" panose="020B0604020202020204" pitchFamily="34" charset="0"/>
              <a:buChar char="•"/>
              <a:defRPr/>
            </a:pPr>
            <a:endParaRPr lang="en-US" sz="2382" dirty="0"/>
          </a:p>
          <a:p>
            <a:pPr marL="128107" indent="-128107" defTabSz="256215" fontAlgn="base">
              <a:lnSpc>
                <a:spcPct val="90000"/>
              </a:lnSpc>
              <a:buFont typeface="Arial" panose="020B0604020202020204" pitchFamily="34" charset="0"/>
              <a:buChar char="•"/>
              <a:defRPr/>
            </a:pPr>
            <a:endParaRPr lang="en-US" sz="2382" dirty="0"/>
          </a:p>
          <a:p>
            <a:pPr indent="-64054" defTabSz="256215">
              <a:lnSpc>
                <a:spcPct val="90000"/>
              </a:lnSpc>
              <a:spcBef>
                <a:spcPts val="600"/>
              </a:spcBef>
              <a:spcAft>
                <a:spcPts val="600"/>
              </a:spcAft>
              <a:buFont typeface="Arial" panose="020B0604020202020204" pitchFamily="34" charset="0"/>
              <a:buChar char="•"/>
              <a:defRPr/>
            </a:pPr>
            <a:endParaRPr lang="en-US" sz="2382" dirty="0"/>
          </a:p>
        </p:txBody>
      </p:sp>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Tree>
    <p:extLst>
      <p:ext uri="{BB962C8B-B14F-4D97-AF65-F5344CB8AC3E}">
        <p14:creationId xmlns:p14="http://schemas.microsoft.com/office/powerpoint/2010/main" val="2388546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75580" y="240247"/>
            <a:ext cx="5529449" cy="1635311"/>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Parents</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graphicFrame>
        <p:nvGraphicFramePr>
          <p:cNvPr id="58" name="Table 3">
            <a:extLst>
              <a:ext uri="{FF2B5EF4-FFF2-40B4-BE49-F238E27FC236}">
                <a16:creationId xmlns:a16="http://schemas.microsoft.com/office/drawing/2014/main" id="{8D1B6F14-FE22-4B1A-B242-079D452425CD}"/>
              </a:ext>
            </a:extLst>
          </p:cNvPr>
          <p:cNvGraphicFramePr>
            <a:graphicFrameLocks noGrp="1"/>
          </p:cNvGraphicFramePr>
          <p:nvPr>
            <p:extLst>
              <p:ext uri="{D42A27DB-BD31-4B8C-83A1-F6EECF244321}">
                <p14:modId xmlns:p14="http://schemas.microsoft.com/office/powerpoint/2010/main" val="3567364214"/>
              </p:ext>
            </p:extLst>
          </p:nvPr>
        </p:nvGraphicFramePr>
        <p:xfrm>
          <a:off x="4771649" y="1847777"/>
          <a:ext cx="1837110" cy="2735787"/>
        </p:xfrm>
        <a:graphic>
          <a:graphicData uri="http://schemas.openxmlformats.org/drawingml/2006/table">
            <a:tbl>
              <a:tblPr firstRow="1" bandRow="1">
                <a:tableStyleId>{5C22544A-7EE6-4342-B048-85BDC9FD1C3A}</a:tableStyleId>
              </a:tblPr>
              <a:tblGrid>
                <a:gridCol w="1837110">
                  <a:extLst>
                    <a:ext uri="{9D8B030D-6E8A-4147-A177-3AD203B41FA5}">
                      <a16:colId xmlns:a16="http://schemas.microsoft.com/office/drawing/2014/main" val="2170100628"/>
                    </a:ext>
                  </a:extLst>
                </a:gridCol>
              </a:tblGrid>
              <a:tr h="2735787">
                <a:tc>
                  <a:txBody>
                    <a:bodyPr/>
                    <a:lstStyle/>
                    <a:p>
                      <a:pPr algn="ctr"/>
                      <a:endParaRPr lang="en-GB" sz="1550" dirty="0">
                        <a:solidFill>
                          <a:schemeClr val="tx1"/>
                        </a:solidFill>
                      </a:endParaRPr>
                    </a:p>
                    <a:p>
                      <a:pPr algn="ctr"/>
                      <a:endParaRPr lang="en-GB" sz="1550" dirty="0">
                        <a:solidFill>
                          <a:schemeClr val="tx1"/>
                        </a:solidFill>
                      </a:endParaRPr>
                    </a:p>
                    <a:p>
                      <a:pPr algn="ctr"/>
                      <a:endParaRPr lang="en-GB" sz="1550" dirty="0">
                        <a:solidFill>
                          <a:schemeClr val="tx1"/>
                        </a:solidFill>
                      </a:endParaRPr>
                    </a:p>
                    <a:p>
                      <a:pPr algn="ctr"/>
                      <a:r>
                        <a:rPr lang="en-GB" sz="1550" dirty="0">
                          <a:solidFill>
                            <a:schemeClr val="tx1"/>
                          </a:solidFill>
                        </a:rPr>
                        <a:t>Parents cultivate and foster engineering capital in their children</a:t>
                      </a:r>
                    </a:p>
                    <a:p>
                      <a:pPr algn="ctr"/>
                      <a:endParaRPr lang="en-GB" sz="1550" dirty="0"/>
                    </a:p>
                    <a:p>
                      <a:pPr algn="ctr"/>
                      <a:endParaRPr lang="en-GB" sz="1550" dirty="0"/>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161866941"/>
                  </a:ext>
                </a:extLst>
              </a:tr>
            </a:tbl>
          </a:graphicData>
        </a:graphic>
      </p:graphicFrame>
      <p:sp>
        <p:nvSpPr>
          <p:cNvPr id="59" name="TextBox 58">
            <a:extLst>
              <a:ext uri="{FF2B5EF4-FFF2-40B4-BE49-F238E27FC236}">
                <a16:creationId xmlns:a16="http://schemas.microsoft.com/office/drawing/2014/main" id="{994FA50A-3E9E-40D3-80F0-D57E65E9944D}"/>
              </a:ext>
            </a:extLst>
          </p:cNvPr>
          <p:cNvSpPr txBox="1"/>
          <p:nvPr/>
        </p:nvSpPr>
        <p:spPr>
          <a:xfrm>
            <a:off x="2510138" y="2788382"/>
            <a:ext cx="2175770" cy="851259"/>
          </a:xfrm>
          <a:prstGeom prst="rect">
            <a:avLst/>
          </a:prstGeom>
          <a:solidFill>
            <a:srgbClr val="CC99FF"/>
          </a:solidFill>
          <a:ln>
            <a:solidFill>
              <a:srgbClr val="002060"/>
            </a:solidFill>
          </a:ln>
        </p:spPr>
        <p:txBody>
          <a:bodyPr wrap="square" rtlCol="0">
            <a:spAutoFit/>
          </a:bodyPr>
          <a:lstStyle/>
          <a:p>
            <a:r>
              <a:rPr lang="en-GB" sz="1233" dirty="0"/>
              <a:t>O: Parents have access to opportunities to cultivate their own or their children’s  engineering capital.</a:t>
            </a:r>
          </a:p>
        </p:txBody>
      </p:sp>
      <p:sp>
        <p:nvSpPr>
          <p:cNvPr id="60" name="TextBox 59">
            <a:extLst>
              <a:ext uri="{FF2B5EF4-FFF2-40B4-BE49-F238E27FC236}">
                <a16:creationId xmlns:a16="http://schemas.microsoft.com/office/drawing/2014/main" id="{BADC5CCF-E01B-49FB-BF7D-E3FC1ADC9BFD}"/>
              </a:ext>
            </a:extLst>
          </p:cNvPr>
          <p:cNvSpPr txBox="1"/>
          <p:nvPr/>
        </p:nvSpPr>
        <p:spPr>
          <a:xfrm>
            <a:off x="2502229" y="3732305"/>
            <a:ext cx="2183679" cy="851259"/>
          </a:xfrm>
          <a:prstGeom prst="rect">
            <a:avLst/>
          </a:prstGeom>
          <a:solidFill>
            <a:srgbClr val="CC66FF"/>
          </a:solidFill>
          <a:ln>
            <a:solidFill>
              <a:srgbClr val="002060"/>
            </a:solidFill>
          </a:ln>
        </p:spPr>
        <p:txBody>
          <a:bodyPr wrap="square" rtlCol="0">
            <a:spAutoFit/>
          </a:bodyPr>
          <a:lstStyle/>
          <a:p>
            <a:r>
              <a:rPr lang="en-GB" sz="1233" dirty="0"/>
              <a:t>M: Parents see the value in fostering engineering capital within their children. </a:t>
            </a:r>
          </a:p>
        </p:txBody>
      </p:sp>
      <p:sp>
        <p:nvSpPr>
          <p:cNvPr id="61" name="TextBox 60">
            <a:extLst>
              <a:ext uri="{FF2B5EF4-FFF2-40B4-BE49-F238E27FC236}">
                <a16:creationId xmlns:a16="http://schemas.microsoft.com/office/drawing/2014/main" id="{BA1E80B8-4D67-4C3E-B99D-58387125D959}"/>
              </a:ext>
            </a:extLst>
          </p:cNvPr>
          <p:cNvSpPr txBox="1"/>
          <p:nvPr/>
        </p:nvSpPr>
        <p:spPr>
          <a:xfrm>
            <a:off x="2501929" y="1844459"/>
            <a:ext cx="2175770" cy="851259"/>
          </a:xfrm>
          <a:prstGeom prst="rect">
            <a:avLst/>
          </a:prstGeom>
          <a:solidFill>
            <a:srgbClr val="7030A0"/>
          </a:solidFill>
          <a:ln>
            <a:solidFill>
              <a:srgbClr val="002060"/>
            </a:solidFill>
          </a:ln>
        </p:spPr>
        <p:txBody>
          <a:bodyPr wrap="square" rtlCol="0">
            <a:spAutoFit/>
          </a:bodyPr>
          <a:lstStyle/>
          <a:p>
            <a:r>
              <a:rPr lang="en-GB" sz="1233" dirty="0">
                <a:solidFill>
                  <a:schemeClr val="bg1"/>
                </a:solidFill>
              </a:rPr>
              <a:t>C: Parents understand what engineering is, including the breadth and variety of its real life application.</a:t>
            </a:r>
          </a:p>
        </p:txBody>
      </p:sp>
      <p:sp>
        <p:nvSpPr>
          <p:cNvPr id="62" name="TextBox 61">
            <a:extLst>
              <a:ext uri="{FF2B5EF4-FFF2-40B4-BE49-F238E27FC236}">
                <a16:creationId xmlns:a16="http://schemas.microsoft.com/office/drawing/2014/main" id="{B1D10D8D-2C21-41A6-A469-A5E05A8160BB}"/>
              </a:ext>
            </a:extLst>
          </p:cNvPr>
          <p:cNvSpPr txBox="1"/>
          <p:nvPr/>
        </p:nvSpPr>
        <p:spPr>
          <a:xfrm>
            <a:off x="133001" y="1854278"/>
            <a:ext cx="2258325" cy="2729286"/>
          </a:xfrm>
          <a:prstGeom prst="rect">
            <a:avLst/>
          </a:prstGeom>
          <a:solidFill>
            <a:schemeClr val="bg1"/>
          </a:solidFill>
          <a:ln>
            <a:solidFill>
              <a:srgbClr val="002060"/>
            </a:solidFill>
          </a:ln>
        </p:spPr>
        <p:txBody>
          <a:bodyPr wrap="square" rtlCol="0">
            <a:noAutofit/>
          </a:bodyPr>
          <a:lstStyle/>
          <a:p>
            <a:r>
              <a:rPr lang="en-GB" sz="1233" b="1" dirty="0"/>
              <a:t>Example activities/initiatives</a:t>
            </a:r>
          </a:p>
          <a:p>
            <a:endParaRPr lang="en-GB" sz="1233" b="1" dirty="0"/>
          </a:p>
          <a:p>
            <a:pPr marL="48040" indent="-48040">
              <a:buFont typeface="Arial" panose="020B0604020202020204" pitchFamily="34" charset="0"/>
              <a:buChar char="•"/>
            </a:pPr>
            <a:r>
              <a:rPr lang="en-GB" sz="1233" dirty="0"/>
              <a:t> Awareness campaigns e.g. Year of Engineering, </a:t>
            </a:r>
            <a:r>
              <a:rPr lang="en-GB" sz="1233" dirty="0" err="1"/>
              <a:t>TiE</a:t>
            </a:r>
            <a:endParaRPr lang="en-GB" sz="1233" dirty="0"/>
          </a:p>
          <a:p>
            <a:pPr marL="48040" indent="-48040">
              <a:buFont typeface="Arial" panose="020B0604020202020204" pitchFamily="34" charset="0"/>
              <a:buChar char="•"/>
            </a:pPr>
            <a:r>
              <a:rPr lang="en-GB" sz="1233" dirty="0"/>
              <a:t> Outreach activities targeting parents </a:t>
            </a:r>
          </a:p>
          <a:p>
            <a:pPr marL="48040" indent="-48040">
              <a:buFont typeface="Arial" panose="020B0604020202020204" pitchFamily="34" charset="0"/>
              <a:buChar char="•"/>
            </a:pPr>
            <a:r>
              <a:rPr lang="en-GB" sz="1233" dirty="0"/>
              <a:t> STEM resources </a:t>
            </a:r>
          </a:p>
          <a:p>
            <a:pPr marL="48027" indent="-48027">
              <a:buFont typeface="Arial" panose="020B0604020202020204" pitchFamily="34" charset="0"/>
              <a:buChar char="•"/>
            </a:pPr>
            <a:r>
              <a:rPr lang="en-GB" sz="1233" dirty="0"/>
              <a:t> Promotional and marketing activities </a:t>
            </a:r>
          </a:p>
          <a:p>
            <a:pPr marL="48027" indent="-48027">
              <a:buFont typeface="Arial" panose="020B0604020202020204" pitchFamily="34" charset="0"/>
              <a:buChar char="•"/>
            </a:pPr>
            <a:endParaRPr lang="en-GB" sz="1177" dirty="0"/>
          </a:p>
          <a:p>
            <a:endParaRPr lang="en-GB" sz="1177" b="1" dirty="0"/>
          </a:p>
          <a:p>
            <a:endParaRPr lang="en-GB" sz="1177" b="1" dirty="0"/>
          </a:p>
          <a:p>
            <a:endParaRPr lang="en-GB" sz="1177" dirty="0"/>
          </a:p>
        </p:txBody>
      </p:sp>
    </p:spTree>
    <p:extLst>
      <p:ext uri="{BB962C8B-B14F-4D97-AF65-F5344CB8AC3E}">
        <p14:creationId xmlns:p14="http://schemas.microsoft.com/office/powerpoint/2010/main" val="1166945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2EDAD71-D0A8-4074-8BAB-5A8EC99B5ACB}"/>
              </a:ext>
            </a:extLst>
          </p:cNvPr>
          <p:cNvCxnSpPr>
            <a:cxnSpLocks/>
          </p:cNvCxnSpPr>
          <p:nvPr/>
        </p:nvCxnSpPr>
        <p:spPr>
          <a:xfrm>
            <a:off x="10594491" y="13784"/>
            <a:ext cx="0" cy="6858000"/>
          </a:xfrm>
          <a:prstGeom prst="line">
            <a:avLst/>
          </a:prstGeom>
          <a:ln w="63500">
            <a:prstDash val="sysDash"/>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F8241A1-644F-4123-A2F4-24C9094CA6DE}"/>
              </a:ext>
            </a:extLst>
          </p:cNvPr>
          <p:cNvSpPr/>
          <p:nvPr/>
        </p:nvSpPr>
        <p:spPr>
          <a:xfrm>
            <a:off x="9219215" y="622873"/>
            <a:ext cx="1226069" cy="6096981"/>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50" dirty="0">
              <a:solidFill>
                <a:schemeClr val="bg1"/>
              </a:solidFill>
            </a:endParaRPr>
          </a:p>
          <a:p>
            <a:pPr algn="ctr"/>
            <a:r>
              <a:rPr lang="en-GB" sz="1450" dirty="0">
                <a:solidFill>
                  <a:schemeClr val="bg1"/>
                </a:solidFill>
              </a:rPr>
              <a:t>Young people are supported to have the capability, opportunity and motivation to make an informed choice as to whether to pursue an engineering career – and more choose to do so</a:t>
            </a:r>
          </a:p>
          <a:p>
            <a:pPr algn="ctr"/>
            <a:endParaRPr lang="en-GB" sz="1450" dirty="0">
              <a:solidFill>
                <a:schemeClr val="bg1"/>
              </a:solidFill>
            </a:endParaRPr>
          </a:p>
        </p:txBody>
      </p:sp>
      <p:sp>
        <p:nvSpPr>
          <p:cNvPr id="16" name="Arrow: Right 15">
            <a:extLst>
              <a:ext uri="{FF2B5EF4-FFF2-40B4-BE49-F238E27FC236}">
                <a16:creationId xmlns:a16="http://schemas.microsoft.com/office/drawing/2014/main" id="{E3FF3530-5A81-42C5-84A9-77E91FBE3F53}"/>
              </a:ext>
            </a:extLst>
          </p:cNvPr>
          <p:cNvSpPr/>
          <p:nvPr/>
        </p:nvSpPr>
        <p:spPr>
          <a:xfrm>
            <a:off x="8673956" y="4685119"/>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sp>
        <p:nvSpPr>
          <p:cNvPr id="28" name="Arrow: Bent 27">
            <a:extLst>
              <a:ext uri="{FF2B5EF4-FFF2-40B4-BE49-F238E27FC236}">
                <a16:creationId xmlns:a16="http://schemas.microsoft.com/office/drawing/2014/main" id="{61455881-3243-4085-9494-9447DBDDAC3A}"/>
              </a:ext>
            </a:extLst>
          </p:cNvPr>
          <p:cNvSpPr/>
          <p:nvPr/>
        </p:nvSpPr>
        <p:spPr>
          <a:xfrm>
            <a:off x="6714400" y="10640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33" name="Arrow: Right 32">
            <a:extLst>
              <a:ext uri="{FF2B5EF4-FFF2-40B4-BE49-F238E27FC236}">
                <a16:creationId xmlns:a16="http://schemas.microsoft.com/office/drawing/2014/main" id="{CA741B05-47C4-4B3B-85A0-C2423E67F580}"/>
              </a:ext>
            </a:extLst>
          </p:cNvPr>
          <p:cNvSpPr/>
          <p:nvPr/>
        </p:nvSpPr>
        <p:spPr>
          <a:xfrm>
            <a:off x="8677199" y="2631090"/>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34" name="Arrow: Right 33">
            <a:extLst>
              <a:ext uri="{FF2B5EF4-FFF2-40B4-BE49-F238E27FC236}">
                <a16:creationId xmlns:a16="http://schemas.microsoft.com/office/drawing/2014/main" id="{24316B01-5825-478F-93BA-452935CA286D}"/>
              </a:ext>
            </a:extLst>
          </p:cNvPr>
          <p:cNvSpPr/>
          <p:nvPr/>
        </p:nvSpPr>
        <p:spPr>
          <a:xfrm>
            <a:off x="8690295" y="1040997"/>
            <a:ext cx="501298" cy="357112"/>
          </a:xfrm>
          <a:prstGeom prst="rightArrow">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p>
        </p:txBody>
      </p:sp>
      <p:graphicFrame>
        <p:nvGraphicFramePr>
          <p:cNvPr id="31" name="Table 3">
            <a:extLst>
              <a:ext uri="{FF2B5EF4-FFF2-40B4-BE49-F238E27FC236}">
                <a16:creationId xmlns:a16="http://schemas.microsoft.com/office/drawing/2014/main" id="{4CEE3EC0-22E0-4220-9CBA-FF18EE738445}"/>
              </a:ext>
            </a:extLst>
          </p:cNvPr>
          <p:cNvGraphicFramePr>
            <a:graphicFrameLocks noGrp="1"/>
          </p:cNvGraphicFramePr>
          <p:nvPr/>
        </p:nvGraphicFramePr>
        <p:xfrm>
          <a:off x="7236470" y="3489414"/>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Careers </a:t>
                      </a:r>
                    </a:p>
                    <a:p>
                      <a:pPr algn="ctr"/>
                      <a:r>
                        <a:rPr lang="en-GB" sz="1200" b="1" dirty="0">
                          <a:solidFill>
                            <a:schemeClr val="tx1"/>
                          </a:solidFill>
                        </a:rPr>
                        <a:t>information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2" name="Table 3">
            <a:extLst>
              <a:ext uri="{FF2B5EF4-FFF2-40B4-BE49-F238E27FC236}">
                <a16:creationId xmlns:a16="http://schemas.microsoft.com/office/drawing/2014/main" id="{5FD0AD10-C18E-418A-AC6A-A3CE1AB2C1AF}"/>
              </a:ext>
            </a:extLst>
          </p:cNvPr>
          <p:cNvGraphicFramePr>
            <a:graphicFrameLocks noGrp="1"/>
          </p:cNvGraphicFramePr>
          <p:nvPr/>
        </p:nvGraphicFramePr>
        <p:xfrm>
          <a:off x="7236471" y="3017826"/>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Image and application</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5" name="Rectangle 34">
            <a:extLst>
              <a:ext uri="{FF2B5EF4-FFF2-40B4-BE49-F238E27FC236}">
                <a16:creationId xmlns:a16="http://schemas.microsoft.com/office/drawing/2014/main" id="{A7C61596-AA19-49FE-9297-4F8675044BC5}"/>
              </a:ext>
            </a:extLst>
          </p:cNvPr>
          <p:cNvSpPr/>
          <p:nvPr/>
        </p:nvSpPr>
        <p:spPr>
          <a:xfrm>
            <a:off x="7236471" y="2646223"/>
            <a:ext cx="1340163" cy="309515"/>
          </a:xfrm>
          <a:prstGeom prst="rect">
            <a:avLst/>
          </a:prstGeom>
          <a:solidFill>
            <a:srgbClr val="99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bg1"/>
              </a:solidFill>
            </a:endParaRPr>
          </a:p>
          <a:p>
            <a:pPr algn="ctr"/>
            <a:r>
              <a:rPr lang="en-GB" sz="1400" dirty="0">
                <a:solidFill>
                  <a:schemeClr val="bg1"/>
                </a:solidFill>
              </a:rPr>
              <a:t>Opportunities</a:t>
            </a:r>
          </a:p>
          <a:p>
            <a:pPr algn="ctr"/>
            <a:endParaRPr lang="en-GB" sz="1400" dirty="0">
              <a:solidFill>
                <a:schemeClr val="bg1"/>
              </a:solidFill>
            </a:endParaRPr>
          </a:p>
        </p:txBody>
      </p:sp>
      <p:graphicFrame>
        <p:nvGraphicFramePr>
          <p:cNvPr id="38" name="Table 3">
            <a:extLst>
              <a:ext uri="{FF2B5EF4-FFF2-40B4-BE49-F238E27FC236}">
                <a16:creationId xmlns:a16="http://schemas.microsoft.com/office/drawing/2014/main" id="{9D196B0C-3EFA-4FDE-B182-C8CA67607195}"/>
              </a:ext>
            </a:extLst>
          </p:cNvPr>
          <p:cNvGraphicFramePr>
            <a:graphicFrameLocks noGrp="1"/>
          </p:cNvGraphicFramePr>
          <p:nvPr/>
        </p:nvGraphicFramePr>
        <p:xfrm>
          <a:off x="7236470" y="3970802"/>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Educational opportunities</a:t>
                      </a: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50" name="Rectangle 49">
            <a:extLst>
              <a:ext uri="{FF2B5EF4-FFF2-40B4-BE49-F238E27FC236}">
                <a16:creationId xmlns:a16="http://schemas.microsoft.com/office/drawing/2014/main" id="{933DF944-2DEA-4B2A-9CB2-57835001001C}"/>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Long-term</a:t>
            </a:r>
          </a:p>
        </p:txBody>
      </p:sp>
      <p:sp>
        <p:nvSpPr>
          <p:cNvPr id="2" name="Arrow: Right 1">
            <a:extLst>
              <a:ext uri="{FF2B5EF4-FFF2-40B4-BE49-F238E27FC236}">
                <a16:creationId xmlns:a16="http://schemas.microsoft.com/office/drawing/2014/main" id="{36D4B6AB-0BDC-48AE-968A-5ABF10CD4AB1}"/>
              </a:ext>
            </a:extLst>
          </p:cNvPr>
          <p:cNvSpPr/>
          <p:nvPr/>
        </p:nvSpPr>
        <p:spPr>
          <a:xfrm>
            <a:off x="6850117" y="2603113"/>
            <a:ext cx="345636" cy="414713"/>
          </a:xfrm>
          <a:prstGeom prst="rightArrow">
            <a:avLst>
              <a:gd name="adj1" fmla="val 31818"/>
              <a:gd name="adj2" fmla="val 4221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a:p>
        </p:txBody>
      </p:sp>
      <p:sp>
        <p:nvSpPr>
          <p:cNvPr id="41" name="Rectangle 40">
            <a:extLst>
              <a:ext uri="{FF2B5EF4-FFF2-40B4-BE49-F238E27FC236}">
                <a16:creationId xmlns:a16="http://schemas.microsoft.com/office/drawing/2014/main" id="{40EC4F3E-F6CE-406D-9F8F-8196FB1E9175}"/>
              </a:ext>
            </a:extLst>
          </p:cNvPr>
          <p:cNvSpPr/>
          <p:nvPr/>
        </p:nvSpPr>
        <p:spPr>
          <a:xfrm>
            <a:off x="10870931"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End goal</a:t>
            </a:r>
          </a:p>
        </p:txBody>
      </p:sp>
      <p:sp>
        <p:nvSpPr>
          <p:cNvPr id="44" name="Rectangle 43">
            <a:extLst>
              <a:ext uri="{FF2B5EF4-FFF2-40B4-BE49-F238E27FC236}">
                <a16:creationId xmlns:a16="http://schemas.microsoft.com/office/drawing/2014/main" id="{F90FD1F4-17FC-46C8-8983-E48DC77E5899}"/>
              </a:ext>
            </a:extLst>
          </p:cNvPr>
          <p:cNvSpPr/>
          <p:nvPr/>
        </p:nvSpPr>
        <p:spPr>
          <a:xfrm>
            <a:off x="9246355" y="172189"/>
            <a:ext cx="1171788"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Impact</a:t>
            </a:r>
          </a:p>
        </p:txBody>
      </p:sp>
      <p:sp>
        <p:nvSpPr>
          <p:cNvPr id="45" name="Rectangle 44">
            <a:extLst>
              <a:ext uri="{FF2B5EF4-FFF2-40B4-BE49-F238E27FC236}">
                <a16:creationId xmlns:a16="http://schemas.microsoft.com/office/drawing/2014/main" id="{D44D4441-99E6-49FC-8A18-FF8A5B9009A4}"/>
              </a:ext>
            </a:extLst>
          </p:cNvPr>
          <p:cNvSpPr/>
          <p:nvPr/>
        </p:nvSpPr>
        <p:spPr>
          <a:xfrm>
            <a:off x="6709325" y="145474"/>
            <a:ext cx="2426729" cy="31835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57" dirty="0">
                <a:solidFill>
                  <a:schemeClr val="bg1"/>
                </a:solidFill>
              </a:rPr>
              <a:t>Young people outcomes</a:t>
            </a:r>
          </a:p>
        </p:txBody>
      </p:sp>
      <p:graphicFrame>
        <p:nvGraphicFramePr>
          <p:cNvPr id="26" name="Table 3">
            <a:extLst>
              <a:ext uri="{FF2B5EF4-FFF2-40B4-BE49-F238E27FC236}">
                <a16:creationId xmlns:a16="http://schemas.microsoft.com/office/drawing/2014/main" id="{79F4F975-16AD-4192-A5ED-B0FDB4950D6B}"/>
              </a:ext>
            </a:extLst>
          </p:cNvPr>
          <p:cNvGraphicFramePr>
            <a:graphicFrameLocks noGrp="1"/>
          </p:cNvGraphicFramePr>
          <p:nvPr/>
        </p:nvGraphicFramePr>
        <p:xfrm>
          <a:off x="7236413" y="5575906"/>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Desirability</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27" name="Table 3">
            <a:extLst>
              <a:ext uri="{FF2B5EF4-FFF2-40B4-BE49-F238E27FC236}">
                <a16:creationId xmlns:a16="http://schemas.microsoft.com/office/drawing/2014/main" id="{FA7CB016-5AEE-4716-A3F1-BF8D1B7AA6CF}"/>
              </a:ext>
            </a:extLst>
          </p:cNvPr>
          <p:cNvGraphicFramePr>
            <a:graphicFrameLocks noGrp="1"/>
          </p:cNvGraphicFramePr>
          <p:nvPr/>
        </p:nvGraphicFramePr>
        <p:xfrm>
          <a:off x="7236413" y="5104319"/>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b="1" dirty="0">
                          <a:solidFill>
                            <a:schemeClr val="tx1"/>
                          </a:solidFill>
                        </a:rPr>
                        <a:t>Inclusivity</a:t>
                      </a:r>
                    </a:p>
                    <a:p>
                      <a:pPr algn="ctr"/>
                      <a:endParaRPr lang="en-GB" sz="1200" dirty="0">
                        <a:solidFill>
                          <a:schemeClr val="tx1"/>
                        </a:solidFill>
                      </a:endParaRP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0" name="Rectangle 29">
            <a:extLst>
              <a:ext uri="{FF2B5EF4-FFF2-40B4-BE49-F238E27FC236}">
                <a16:creationId xmlns:a16="http://schemas.microsoft.com/office/drawing/2014/main" id="{0B3E9C3E-F98B-47A1-AB99-9F33542B7D50}"/>
              </a:ext>
            </a:extLst>
          </p:cNvPr>
          <p:cNvSpPr/>
          <p:nvPr/>
        </p:nvSpPr>
        <p:spPr>
          <a:xfrm>
            <a:off x="7236413" y="4732716"/>
            <a:ext cx="1340163" cy="309515"/>
          </a:xfrm>
          <a:prstGeom prst="rect">
            <a:avLst/>
          </a:prstGeom>
          <a:solidFill>
            <a:srgbClr val="CC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Motivation</a:t>
            </a:r>
          </a:p>
          <a:p>
            <a:pPr algn="ctr"/>
            <a:endParaRPr lang="en-GB" sz="1681" dirty="0">
              <a:solidFill>
                <a:schemeClr val="bg1"/>
              </a:solidFill>
            </a:endParaRPr>
          </a:p>
        </p:txBody>
      </p:sp>
      <p:graphicFrame>
        <p:nvGraphicFramePr>
          <p:cNvPr id="36" name="Table 3">
            <a:extLst>
              <a:ext uri="{FF2B5EF4-FFF2-40B4-BE49-F238E27FC236}">
                <a16:creationId xmlns:a16="http://schemas.microsoft.com/office/drawing/2014/main" id="{01629282-FD68-4DAF-BA1E-13A86EAB51CD}"/>
              </a:ext>
            </a:extLst>
          </p:cNvPr>
          <p:cNvGraphicFramePr>
            <a:graphicFrameLocks noGrp="1"/>
          </p:cNvGraphicFramePr>
          <p:nvPr/>
        </p:nvGraphicFramePr>
        <p:xfrm>
          <a:off x="7236413" y="1931785"/>
          <a:ext cx="1340163" cy="398874"/>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98874">
                <a:tc>
                  <a:txBody>
                    <a:bodyPr/>
                    <a:lstStyle/>
                    <a:p>
                      <a:pPr algn="ctr"/>
                      <a:r>
                        <a:rPr lang="en-GB" sz="1200" b="1" dirty="0">
                          <a:solidFill>
                            <a:schemeClr val="tx1"/>
                          </a:solidFill>
                        </a:rPr>
                        <a:t>Soft</a:t>
                      </a:r>
                    </a:p>
                    <a:p>
                      <a:pPr algn="ctr"/>
                      <a:r>
                        <a:rPr lang="en-GB" sz="1200" b="1"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graphicFrame>
        <p:nvGraphicFramePr>
          <p:cNvPr id="37" name="Table 3">
            <a:extLst>
              <a:ext uri="{FF2B5EF4-FFF2-40B4-BE49-F238E27FC236}">
                <a16:creationId xmlns:a16="http://schemas.microsoft.com/office/drawing/2014/main" id="{236C08C4-049F-4B44-9D2C-94F9D00E9B3B}"/>
              </a:ext>
            </a:extLst>
          </p:cNvPr>
          <p:cNvGraphicFramePr>
            <a:graphicFrameLocks noGrp="1"/>
          </p:cNvGraphicFramePr>
          <p:nvPr/>
        </p:nvGraphicFramePr>
        <p:xfrm>
          <a:off x="7236413" y="1460197"/>
          <a:ext cx="1340163" cy="391378"/>
        </p:xfrm>
        <a:graphic>
          <a:graphicData uri="http://schemas.openxmlformats.org/drawingml/2006/table">
            <a:tbl>
              <a:tblPr firstRow="1" bandRow="1">
                <a:tableStyleId>{5C22544A-7EE6-4342-B048-85BDC9FD1C3A}</a:tableStyleId>
              </a:tblPr>
              <a:tblGrid>
                <a:gridCol w="1340163">
                  <a:extLst>
                    <a:ext uri="{9D8B030D-6E8A-4147-A177-3AD203B41FA5}">
                      <a16:colId xmlns:a16="http://schemas.microsoft.com/office/drawing/2014/main" val="2170100628"/>
                    </a:ext>
                  </a:extLst>
                </a:gridCol>
              </a:tblGrid>
              <a:tr h="384261">
                <a:tc>
                  <a:txBody>
                    <a:bodyPr/>
                    <a:lstStyle/>
                    <a:p>
                      <a:pPr algn="ctr"/>
                      <a:r>
                        <a:rPr lang="en-GB" sz="1200" dirty="0">
                          <a:solidFill>
                            <a:schemeClr val="tx1"/>
                          </a:solidFill>
                        </a:rPr>
                        <a:t>Hard</a:t>
                      </a:r>
                    </a:p>
                    <a:p>
                      <a:pPr algn="ctr"/>
                      <a:r>
                        <a:rPr lang="en-GB" sz="1200" dirty="0">
                          <a:solidFill>
                            <a:schemeClr val="tx1"/>
                          </a:solidFill>
                        </a:rPr>
                        <a:t>skills</a:t>
                      </a:r>
                    </a:p>
                  </a:txBody>
                  <a:tcPr marL="25617" marR="25617" marT="12809" marB="1280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CCF0"/>
                    </a:solidFill>
                  </a:tcPr>
                </a:tc>
                <a:extLst>
                  <a:ext uri="{0D108BD9-81ED-4DB2-BD59-A6C34878D82A}">
                    <a16:rowId xmlns:a16="http://schemas.microsoft.com/office/drawing/2014/main" val="653012564"/>
                  </a:ext>
                </a:extLst>
              </a:tr>
            </a:tbl>
          </a:graphicData>
        </a:graphic>
      </p:graphicFrame>
      <p:sp>
        <p:nvSpPr>
          <p:cNvPr id="39" name="Rectangle 38">
            <a:extLst>
              <a:ext uri="{FF2B5EF4-FFF2-40B4-BE49-F238E27FC236}">
                <a16:creationId xmlns:a16="http://schemas.microsoft.com/office/drawing/2014/main" id="{92FC3EB3-E816-4D9D-AC51-145CA1C6884E}"/>
              </a:ext>
            </a:extLst>
          </p:cNvPr>
          <p:cNvSpPr/>
          <p:nvPr/>
        </p:nvSpPr>
        <p:spPr>
          <a:xfrm>
            <a:off x="7236413" y="1088594"/>
            <a:ext cx="1340163" cy="30951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81" dirty="0">
              <a:solidFill>
                <a:schemeClr val="bg1"/>
              </a:solidFill>
            </a:endParaRPr>
          </a:p>
          <a:p>
            <a:pPr algn="ctr"/>
            <a:r>
              <a:rPr lang="en-GB" sz="1681" dirty="0">
                <a:solidFill>
                  <a:schemeClr val="bg1"/>
                </a:solidFill>
              </a:rPr>
              <a:t>Capability</a:t>
            </a:r>
          </a:p>
          <a:p>
            <a:pPr algn="ctr"/>
            <a:endParaRPr lang="en-GB" sz="1681" dirty="0">
              <a:solidFill>
                <a:schemeClr val="bg1"/>
              </a:solidFill>
            </a:endParaRPr>
          </a:p>
        </p:txBody>
      </p:sp>
      <p:sp>
        <p:nvSpPr>
          <p:cNvPr id="47" name="Arrow: Bent 46">
            <a:extLst>
              <a:ext uri="{FF2B5EF4-FFF2-40B4-BE49-F238E27FC236}">
                <a16:creationId xmlns:a16="http://schemas.microsoft.com/office/drawing/2014/main" id="{7E266BAA-6B82-40AE-9B01-BAE843999C72}"/>
              </a:ext>
            </a:extLst>
          </p:cNvPr>
          <p:cNvSpPr/>
          <p:nvPr/>
        </p:nvSpPr>
        <p:spPr>
          <a:xfrm flipV="1">
            <a:off x="6709325" y="1939927"/>
            <a:ext cx="501298" cy="3164392"/>
          </a:xfrm>
          <a:prstGeom prst="bentArrow">
            <a:avLst>
              <a:gd name="adj1" fmla="val 29880"/>
              <a:gd name="adj2" fmla="val 35577"/>
              <a:gd name="adj3" fmla="val 26965"/>
              <a:gd name="adj4" fmla="val 43750"/>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4" dirty="0">
              <a:solidFill>
                <a:schemeClr val="tx1"/>
              </a:solidFill>
            </a:endParaRPr>
          </a:p>
        </p:txBody>
      </p:sp>
      <p:sp>
        <p:nvSpPr>
          <p:cNvPr id="40" name="Title 1">
            <a:extLst>
              <a:ext uri="{FF2B5EF4-FFF2-40B4-BE49-F238E27FC236}">
                <a16:creationId xmlns:a16="http://schemas.microsoft.com/office/drawing/2014/main" id="{77EBAC1B-3A48-44C5-89FD-446C6D8FED92}"/>
              </a:ext>
            </a:extLst>
          </p:cNvPr>
          <p:cNvSpPr txBox="1">
            <a:spLocks/>
          </p:cNvSpPr>
          <p:nvPr/>
        </p:nvSpPr>
        <p:spPr>
          <a:xfrm>
            <a:off x="175580" y="240247"/>
            <a:ext cx="5529449" cy="1635311"/>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Social media</a:t>
            </a:r>
          </a:p>
        </p:txBody>
      </p:sp>
      <p:sp>
        <p:nvSpPr>
          <p:cNvPr id="42" name="Rectangle 41">
            <a:extLst>
              <a:ext uri="{FF2B5EF4-FFF2-40B4-BE49-F238E27FC236}">
                <a16:creationId xmlns:a16="http://schemas.microsoft.com/office/drawing/2014/main" id="{655D1DCF-5900-41C7-80D7-C4FA427ADD33}"/>
              </a:ext>
            </a:extLst>
          </p:cNvPr>
          <p:cNvSpPr/>
          <p:nvPr/>
        </p:nvSpPr>
        <p:spPr>
          <a:xfrm>
            <a:off x="10870931" y="3632186"/>
            <a:ext cx="1171788" cy="308766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A diverse engineering workforce that meets the needs of the UK, now and into the future</a:t>
            </a:r>
          </a:p>
          <a:p>
            <a:pPr algn="ctr"/>
            <a:endParaRPr lang="en-GB" sz="1350" dirty="0">
              <a:solidFill>
                <a:schemeClr val="bg1"/>
              </a:solidFill>
            </a:endParaRPr>
          </a:p>
          <a:p>
            <a:pPr algn="ctr"/>
            <a:endParaRPr lang="en-GB" sz="1350" dirty="0">
              <a:solidFill>
                <a:schemeClr val="bg1"/>
              </a:solidFill>
            </a:endParaRPr>
          </a:p>
        </p:txBody>
      </p:sp>
      <p:sp>
        <p:nvSpPr>
          <p:cNvPr id="49" name="Rectangle 48">
            <a:extLst>
              <a:ext uri="{FF2B5EF4-FFF2-40B4-BE49-F238E27FC236}">
                <a16:creationId xmlns:a16="http://schemas.microsoft.com/office/drawing/2014/main" id="{22D39A05-923D-46E1-B4BD-9C1CBD9ACD56}"/>
              </a:ext>
            </a:extLst>
          </p:cNvPr>
          <p:cNvSpPr/>
          <p:nvPr/>
        </p:nvSpPr>
        <p:spPr>
          <a:xfrm>
            <a:off x="10868621" y="704119"/>
            <a:ext cx="1171788" cy="284979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bg1"/>
              </a:solidFill>
            </a:endParaRPr>
          </a:p>
          <a:p>
            <a:pPr algn="ctr"/>
            <a:r>
              <a:rPr lang="en-GB" sz="1350" dirty="0">
                <a:solidFill>
                  <a:schemeClr val="bg1"/>
                </a:solidFill>
              </a:rPr>
              <a:t>Increased number and diversity of young people choosing to study academic or vocational qualification in STEM subjects</a:t>
            </a:r>
          </a:p>
          <a:p>
            <a:pPr algn="ctr"/>
            <a:endParaRPr lang="en-GB" sz="1350" dirty="0">
              <a:solidFill>
                <a:schemeClr val="bg1"/>
              </a:solidFill>
            </a:endParaRPr>
          </a:p>
          <a:p>
            <a:pPr algn="ctr"/>
            <a:endParaRPr lang="en-GB" sz="1350" dirty="0">
              <a:solidFill>
                <a:schemeClr val="bg1"/>
              </a:solidFill>
            </a:endParaRPr>
          </a:p>
        </p:txBody>
      </p:sp>
      <p:sp>
        <p:nvSpPr>
          <p:cNvPr id="48" name="TextBox 47">
            <a:extLst>
              <a:ext uri="{FF2B5EF4-FFF2-40B4-BE49-F238E27FC236}">
                <a16:creationId xmlns:a16="http://schemas.microsoft.com/office/drawing/2014/main" id="{CB170E30-F074-4FEF-A89D-37FC819ECC73}"/>
              </a:ext>
            </a:extLst>
          </p:cNvPr>
          <p:cNvSpPr txBox="1"/>
          <p:nvPr/>
        </p:nvSpPr>
        <p:spPr>
          <a:xfrm>
            <a:off x="10580093" y="5292437"/>
            <a:ext cx="460767" cy="1579348"/>
          </a:xfrm>
          <a:prstGeom prst="rect">
            <a:avLst/>
          </a:prstGeom>
          <a:noFill/>
          <a:ln>
            <a:noFill/>
          </a:ln>
        </p:spPr>
        <p:txBody>
          <a:bodyPr vert="vert270" wrap="square" rtlCol="0">
            <a:spAutoFit/>
          </a:bodyPr>
          <a:lstStyle/>
          <a:p>
            <a:pPr algn="ctr"/>
            <a:r>
              <a:rPr lang="en-GB" sz="897" b="1" i="1" dirty="0">
                <a:solidFill>
                  <a:schemeClr val="bg1">
                    <a:lumMod val="50000"/>
                  </a:schemeClr>
                </a:solidFill>
              </a:rPr>
              <a:t>ACCOUNTABILITY LINE</a:t>
            </a:r>
          </a:p>
          <a:p>
            <a:pPr algn="ctr"/>
            <a:endParaRPr lang="en-GB" sz="897" i="1" dirty="0">
              <a:solidFill>
                <a:schemeClr val="bg1">
                  <a:lumMod val="50000"/>
                </a:schemeClr>
              </a:solidFill>
            </a:endParaRPr>
          </a:p>
        </p:txBody>
      </p:sp>
      <p:sp>
        <p:nvSpPr>
          <p:cNvPr id="3" name="Rectangle 2">
            <a:extLst>
              <a:ext uri="{FF2B5EF4-FFF2-40B4-BE49-F238E27FC236}">
                <a16:creationId xmlns:a16="http://schemas.microsoft.com/office/drawing/2014/main" id="{650D4BF2-90C0-49E8-8EDF-2D6794C11297}"/>
              </a:ext>
            </a:extLst>
          </p:cNvPr>
          <p:cNvSpPr/>
          <p:nvPr/>
        </p:nvSpPr>
        <p:spPr>
          <a:xfrm>
            <a:off x="0" y="0"/>
            <a:ext cx="12192000" cy="7151914"/>
          </a:xfrm>
          <a:prstGeom prst="rect">
            <a:avLst/>
          </a:prstGeom>
          <a:solidFill>
            <a:schemeClr val="accent3">
              <a:alpha val="5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1B2CD5F4-246D-4E91-9E36-77E89C6444CA}"/>
              </a:ext>
            </a:extLst>
          </p:cNvPr>
          <p:cNvSpPr txBox="1"/>
          <p:nvPr/>
        </p:nvSpPr>
        <p:spPr>
          <a:xfrm>
            <a:off x="1197429" y="2603113"/>
            <a:ext cx="4201885" cy="1754326"/>
          </a:xfrm>
          <a:prstGeom prst="rect">
            <a:avLst/>
          </a:prstGeom>
          <a:noFill/>
        </p:spPr>
        <p:txBody>
          <a:bodyPr wrap="square" rtlCol="0">
            <a:spAutoFit/>
          </a:bodyPr>
          <a:lstStyle/>
          <a:p>
            <a:pPr algn="ctr"/>
            <a:r>
              <a:rPr lang="en-GB" sz="3600" dirty="0">
                <a:solidFill>
                  <a:srgbClr val="FF0000"/>
                </a:solidFill>
              </a:rPr>
              <a:t>Beyond current scope of framework</a:t>
            </a:r>
          </a:p>
        </p:txBody>
      </p:sp>
    </p:spTree>
    <p:extLst>
      <p:ext uri="{BB962C8B-B14F-4D97-AF65-F5344CB8AC3E}">
        <p14:creationId xmlns:p14="http://schemas.microsoft.com/office/powerpoint/2010/main" val="1801811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3171697" y="2228668"/>
            <a:ext cx="5694256"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endParaRPr lang="en-US" sz="4399" dirty="0"/>
          </a:p>
        </p:txBody>
      </p:sp>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
        <p:nvSpPr>
          <p:cNvPr id="4" name="Title 1">
            <a:extLst>
              <a:ext uri="{FF2B5EF4-FFF2-40B4-BE49-F238E27FC236}">
                <a16:creationId xmlns:a16="http://schemas.microsoft.com/office/drawing/2014/main" id="{F344CAA7-F980-4A12-B153-43D718B348BB}"/>
              </a:ext>
            </a:extLst>
          </p:cNvPr>
          <p:cNvSpPr txBox="1">
            <a:spLocks/>
          </p:cNvSpPr>
          <p:nvPr/>
        </p:nvSpPr>
        <p:spPr>
          <a:xfrm>
            <a:off x="3214392" y="2271364"/>
            <a:ext cx="5694256"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r>
              <a:rPr lang="en-US" sz="4399" dirty="0"/>
              <a:t>Putting it all together …</a:t>
            </a:r>
          </a:p>
        </p:txBody>
      </p:sp>
    </p:spTree>
    <p:extLst>
      <p:ext uri="{BB962C8B-B14F-4D97-AF65-F5344CB8AC3E}">
        <p14:creationId xmlns:p14="http://schemas.microsoft.com/office/powerpoint/2010/main" val="27896417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C32BF2-3C9A-4F0B-8936-D60E8B5A6C55}"/>
              </a:ext>
            </a:extLst>
          </p:cNvPr>
          <p:cNvPicPr>
            <a:picLocks noChangeAspect="1"/>
          </p:cNvPicPr>
          <p:nvPr/>
        </p:nvPicPr>
        <p:blipFill rotWithShape="1">
          <a:blip r:embed="rId3"/>
          <a:srcRect l="23636" t="20202" r="9659" b="12727"/>
          <a:stretch/>
        </p:blipFill>
        <p:spPr>
          <a:xfrm>
            <a:off x="180109" y="83045"/>
            <a:ext cx="11831782" cy="6691909"/>
          </a:xfrm>
          <a:prstGeom prst="rect">
            <a:avLst/>
          </a:prstGeom>
        </p:spPr>
      </p:pic>
    </p:spTree>
    <p:extLst>
      <p:ext uri="{BB962C8B-B14F-4D97-AF65-F5344CB8AC3E}">
        <p14:creationId xmlns:p14="http://schemas.microsoft.com/office/powerpoint/2010/main" val="3154108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3171697" y="2228668"/>
            <a:ext cx="5694256"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endParaRPr lang="en-US" sz="4399" dirty="0"/>
          </a:p>
        </p:txBody>
      </p:sp>
      <p:sp>
        <p:nvSpPr>
          <p:cNvPr id="6" name="Title 1">
            <a:extLst>
              <a:ext uri="{FF2B5EF4-FFF2-40B4-BE49-F238E27FC236}">
                <a16:creationId xmlns:a16="http://schemas.microsoft.com/office/drawing/2014/main" id="{302E72E8-1512-438F-9574-3AD56619E52C}"/>
              </a:ext>
            </a:extLst>
          </p:cNvPr>
          <p:cNvSpPr txBox="1">
            <a:spLocks/>
          </p:cNvSpPr>
          <p:nvPr/>
        </p:nvSpPr>
        <p:spPr>
          <a:xfrm>
            <a:off x="1064538" y="1291294"/>
            <a:ext cx="10515472" cy="1325563"/>
          </a:xfrm>
          <a:prstGeom prst="rect">
            <a:avLst/>
          </a:prstGeom>
        </p:spPr>
        <p:txBody>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r>
              <a:rPr lang="en-GB" sz="4401" dirty="0"/>
              <a:t>Moderating factors </a:t>
            </a:r>
          </a:p>
        </p:txBody>
      </p:sp>
      <p:graphicFrame>
        <p:nvGraphicFramePr>
          <p:cNvPr id="7" name="Table 145">
            <a:extLst>
              <a:ext uri="{FF2B5EF4-FFF2-40B4-BE49-F238E27FC236}">
                <a16:creationId xmlns:a16="http://schemas.microsoft.com/office/drawing/2014/main" id="{7B539362-37DE-4161-AB51-37E6E9FB117E}"/>
              </a:ext>
            </a:extLst>
          </p:cNvPr>
          <p:cNvGraphicFramePr>
            <a:graphicFrameLocks noGrp="1"/>
          </p:cNvGraphicFramePr>
          <p:nvPr/>
        </p:nvGraphicFramePr>
        <p:xfrm>
          <a:off x="3171697" y="2219385"/>
          <a:ext cx="5948948" cy="3281481"/>
        </p:xfrm>
        <a:graphic>
          <a:graphicData uri="http://schemas.openxmlformats.org/drawingml/2006/table">
            <a:tbl>
              <a:tblPr firstRow="1" bandRow="1">
                <a:tableStyleId>{5C22544A-7EE6-4342-B048-85BDC9FD1C3A}</a:tableStyleId>
              </a:tblPr>
              <a:tblGrid>
                <a:gridCol w="2974474">
                  <a:extLst>
                    <a:ext uri="{9D8B030D-6E8A-4147-A177-3AD203B41FA5}">
                      <a16:colId xmlns:a16="http://schemas.microsoft.com/office/drawing/2014/main" val="1050666490"/>
                    </a:ext>
                  </a:extLst>
                </a:gridCol>
                <a:gridCol w="2974474">
                  <a:extLst>
                    <a:ext uri="{9D8B030D-6E8A-4147-A177-3AD203B41FA5}">
                      <a16:colId xmlns:a16="http://schemas.microsoft.com/office/drawing/2014/main" val="3794464958"/>
                    </a:ext>
                  </a:extLst>
                </a:gridCol>
              </a:tblGrid>
              <a:tr h="3281481">
                <a:tc>
                  <a:txBody>
                    <a:bodyPr/>
                    <a:lstStyle/>
                    <a:p>
                      <a:r>
                        <a:rPr lang="en-GB" sz="1500" b="1" dirty="0">
                          <a:solidFill>
                            <a:schemeClr val="tx1"/>
                          </a:solidFill>
                        </a:rPr>
                        <a:t>Activity ‘thickness’ factors</a:t>
                      </a:r>
                    </a:p>
                    <a:p>
                      <a:r>
                        <a:rPr lang="en-GB" sz="1500" b="0" dirty="0">
                          <a:solidFill>
                            <a:schemeClr val="tx1"/>
                          </a:solidFill>
                        </a:rPr>
                        <a:t>Duration </a:t>
                      </a:r>
                    </a:p>
                    <a:p>
                      <a:r>
                        <a:rPr lang="en-GB" sz="1500" b="0" dirty="0">
                          <a:solidFill>
                            <a:schemeClr val="tx1"/>
                          </a:solidFill>
                        </a:rPr>
                        <a:t>Location</a:t>
                      </a:r>
                    </a:p>
                    <a:p>
                      <a:r>
                        <a:rPr lang="en-GB" sz="1500" b="0" dirty="0">
                          <a:solidFill>
                            <a:schemeClr val="tx1"/>
                          </a:solidFill>
                        </a:rPr>
                        <a:t>Active/passive learning </a:t>
                      </a:r>
                    </a:p>
                    <a:p>
                      <a:r>
                        <a:rPr lang="en-GB" sz="1500" b="0" dirty="0">
                          <a:solidFill>
                            <a:schemeClr val="tx1"/>
                          </a:solidFill>
                        </a:rPr>
                        <a:t>Group size/ratio</a:t>
                      </a:r>
                    </a:p>
                    <a:p>
                      <a:r>
                        <a:rPr lang="en-GB" sz="1500" b="0" dirty="0">
                          <a:solidFill>
                            <a:schemeClr val="tx1"/>
                          </a:solidFill>
                        </a:rPr>
                        <a:t>STEM professional presence</a:t>
                      </a:r>
                    </a:p>
                    <a:p>
                      <a:endParaRPr lang="en-GB" sz="1500" b="0" dirty="0">
                        <a:solidFill>
                          <a:schemeClr val="tx1"/>
                        </a:solidFill>
                      </a:endParaRPr>
                    </a:p>
                    <a:p>
                      <a:endParaRPr lang="en-GB" sz="1500" b="0" dirty="0">
                        <a:solidFill>
                          <a:schemeClr val="tx1"/>
                        </a:solidFill>
                      </a:endParaRPr>
                    </a:p>
                    <a:p>
                      <a:r>
                        <a:rPr lang="en-GB" sz="1500" b="1" dirty="0">
                          <a:solidFill>
                            <a:schemeClr val="tx1"/>
                          </a:solidFill>
                        </a:rPr>
                        <a:t>Individual</a:t>
                      </a:r>
                    </a:p>
                    <a:p>
                      <a:r>
                        <a:rPr lang="en-GB" sz="1500" b="0" dirty="0">
                          <a:solidFill>
                            <a:schemeClr val="tx1"/>
                          </a:solidFill>
                        </a:rPr>
                        <a:t>Gender</a:t>
                      </a:r>
                    </a:p>
                    <a:p>
                      <a:r>
                        <a:rPr lang="en-GB" sz="1500" b="0" dirty="0">
                          <a:solidFill>
                            <a:schemeClr val="tx1"/>
                          </a:solidFill>
                        </a:rPr>
                        <a:t>Ethnicity</a:t>
                      </a:r>
                    </a:p>
                    <a:p>
                      <a:r>
                        <a:rPr lang="en-GB" sz="1500" b="0" dirty="0">
                          <a:solidFill>
                            <a:schemeClr val="tx1"/>
                          </a:solidFill>
                        </a:rPr>
                        <a:t>Socioeconomic class</a:t>
                      </a:r>
                    </a:p>
                    <a:p>
                      <a:r>
                        <a:rPr lang="en-GB" sz="1500" b="0" dirty="0">
                          <a:solidFill>
                            <a:schemeClr val="tx1"/>
                          </a:solidFill>
                        </a:rPr>
                        <a:t>Cognitive ability</a:t>
                      </a:r>
                    </a:p>
                  </a:txBody>
                  <a:tcPr marL="111675" marR="111675" marT="55836" marB="558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500" b="1" dirty="0">
                          <a:solidFill>
                            <a:schemeClr val="tx1"/>
                          </a:solidFill>
                        </a:rPr>
                        <a:t>Microsystem</a:t>
                      </a:r>
                    </a:p>
                    <a:p>
                      <a:r>
                        <a:rPr lang="en-GB" sz="1500" b="0" dirty="0">
                          <a:solidFill>
                            <a:schemeClr val="tx1"/>
                          </a:solidFill>
                        </a:rPr>
                        <a:t>Family</a:t>
                      </a:r>
                    </a:p>
                    <a:p>
                      <a:r>
                        <a:rPr lang="en-GB" sz="1500" b="0" dirty="0">
                          <a:solidFill>
                            <a:schemeClr val="tx1"/>
                          </a:solidFill>
                        </a:rPr>
                        <a:t>Peers</a:t>
                      </a:r>
                    </a:p>
                    <a:p>
                      <a:r>
                        <a:rPr lang="en-GB" sz="1500" b="0" dirty="0">
                          <a:solidFill>
                            <a:schemeClr val="tx1"/>
                          </a:solidFill>
                        </a:rPr>
                        <a:t>Teachers</a:t>
                      </a:r>
                    </a:p>
                    <a:p>
                      <a:r>
                        <a:rPr lang="en-GB" sz="1500" b="0" dirty="0">
                          <a:solidFill>
                            <a:schemeClr val="tx1"/>
                          </a:solidFill>
                        </a:rPr>
                        <a:t>School </a:t>
                      </a:r>
                    </a:p>
                    <a:p>
                      <a:r>
                        <a:rPr lang="en-GB" sz="1500" b="0" dirty="0">
                          <a:solidFill>
                            <a:schemeClr val="tx1"/>
                          </a:solidFill>
                        </a:rPr>
                        <a:t>Neighbourhood</a:t>
                      </a:r>
                    </a:p>
                    <a:p>
                      <a:r>
                        <a:rPr lang="en-GB" sz="1500" b="0" dirty="0">
                          <a:solidFill>
                            <a:schemeClr val="tx1"/>
                          </a:solidFill>
                        </a:rPr>
                        <a:t>Careers provision</a:t>
                      </a:r>
                    </a:p>
                    <a:p>
                      <a:endParaRPr lang="en-GB" sz="1500" b="0" dirty="0">
                        <a:solidFill>
                          <a:schemeClr val="tx1"/>
                        </a:solidFill>
                      </a:endParaRPr>
                    </a:p>
                    <a:p>
                      <a:r>
                        <a:rPr lang="en-GB" sz="1500" b="1" dirty="0">
                          <a:solidFill>
                            <a:schemeClr val="tx1"/>
                          </a:solidFill>
                        </a:rPr>
                        <a:t>Exo-system </a:t>
                      </a:r>
                    </a:p>
                    <a:p>
                      <a:r>
                        <a:rPr lang="en-GB" sz="1500" b="0" dirty="0">
                          <a:solidFill>
                            <a:schemeClr val="tx1"/>
                          </a:solidFill>
                        </a:rPr>
                        <a:t>Government / policy</a:t>
                      </a:r>
                    </a:p>
                    <a:p>
                      <a:r>
                        <a:rPr lang="en-GB" sz="1500" b="0" dirty="0">
                          <a:solidFill>
                            <a:schemeClr val="tx1"/>
                          </a:solidFill>
                        </a:rPr>
                        <a:t>Media</a:t>
                      </a:r>
                    </a:p>
                    <a:p>
                      <a:endParaRPr lang="en-GB" sz="1500" b="0" dirty="0">
                        <a:solidFill>
                          <a:schemeClr val="tx1"/>
                        </a:solidFill>
                      </a:endParaRPr>
                    </a:p>
                  </a:txBody>
                  <a:tcPr marL="111675" marR="111675" marT="55836" marB="558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2716399"/>
                  </a:ext>
                </a:extLst>
              </a:tr>
            </a:tbl>
          </a:graphicData>
        </a:graphic>
      </p:graphicFrame>
    </p:spTree>
    <p:extLst>
      <p:ext uri="{BB962C8B-B14F-4D97-AF65-F5344CB8AC3E}">
        <p14:creationId xmlns:p14="http://schemas.microsoft.com/office/powerpoint/2010/main" val="130125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1073090" y="828872"/>
            <a:ext cx="7499410"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‘Take home’ point 1</a:t>
            </a:r>
          </a:p>
        </p:txBody>
      </p:sp>
      <p:sp>
        <p:nvSpPr>
          <p:cNvPr id="6" name="Rectangle 5">
            <a:extLst>
              <a:ext uri="{FF2B5EF4-FFF2-40B4-BE49-F238E27FC236}">
                <a16:creationId xmlns:a16="http://schemas.microsoft.com/office/drawing/2014/main" id="{06C7AA2A-A621-46F7-9653-47DEC78B7CA5}"/>
              </a:ext>
            </a:extLst>
          </p:cNvPr>
          <p:cNvSpPr/>
          <p:nvPr/>
        </p:nvSpPr>
        <p:spPr>
          <a:xfrm>
            <a:off x="1073090" y="2474792"/>
            <a:ext cx="10336594" cy="2941145"/>
          </a:xfrm>
          <a:prstGeom prst="rect">
            <a:avLst/>
          </a:prstGeom>
        </p:spPr>
        <p:txBody>
          <a:bodyPr vert="horz" lIns="25617" tIns="12809" rIns="25617" bIns="12809" rtlCol="0" anchor="ctr">
            <a:noAutofit/>
          </a:bodyPr>
          <a:lstStyle/>
          <a:p>
            <a:pPr defTabSz="256215" fontAlgn="base">
              <a:lnSpc>
                <a:spcPct val="90000"/>
              </a:lnSpc>
              <a:defRPr/>
            </a:pPr>
            <a:endParaRPr lang="en-US" sz="2000" b="1" dirty="0"/>
          </a:p>
          <a:p>
            <a:pPr defTabSz="256215" fontAlgn="base">
              <a:lnSpc>
                <a:spcPct val="90000"/>
              </a:lnSpc>
              <a:defRPr/>
            </a:pPr>
            <a:endParaRPr lang="en-US" sz="2000" dirty="0"/>
          </a:p>
          <a:p>
            <a:endParaRPr lang="en-GB" sz="2000" b="1" dirty="0"/>
          </a:p>
          <a:p>
            <a:r>
              <a:rPr lang="en-GB" sz="2000" b="1" dirty="0"/>
              <a:t>A multi-faceted issue requires a multi-faceted solution. </a:t>
            </a:r>
            <a:r>
              <a:rPr lang="en-GB" sz="2000" dirty="0"/>
              <a:t>Over the course of their lifetime, young people are influenced by a multitude of factors and actors that together affect their educational and career choices. As a community, we should therefore:</a:t>
            </a:r>
          </a:p>
          <a:p>
            <a:endParaRPr lang="en-GB" sz="2000" dirty="0"/>
          </a:p>
          <a:p>
            <a:pPr marL="285750" indent="-285750">
              <a:buFont typeface="Arial" panose="020B0604020202020204" pitchFamily="34" charset="0"/>
              <a:buChar char="•"/>
            </a:pPr>
            <a:r>
              <a:rPr lang="en-GB" sz="2000" dirty="0"/>
              <a:t>seek to support young people on a range of dimensions (e.g. fostering their capability, opportunity, and motivation)</a:t>
            </a:r>
          </a:p>
          <a:p>
            <a:pPr marL="285750" indent="-285750">
              <a:buFont typeface="Arial" panose="020B0604020202020204" pitchFamily="34" charset="0"/>
              <a:buChar char="•"/>
            </a:pPr>
            <a:r>
              <a:rPr lang="en-GB" sz="2000" dirty="0"/>
              <a:t>work to engage young people multiple times over their lifetime</a:t>
            </a:r>
          </a:p>
          <a:p>
            <a:pPr marL="285750" indent="-285750">
              <a:buFont typeface="Arial" panose="020B0604020202020204" pitchFamily="34" charset="0"/>
              <a:buChar char="•"/>
            </a:pPr>
            <a:endParaRPr lang="en-GB" sz="2000" dirty="0"/>
          </a:p>
          <a:p>
            <a:pPr marL="128107" indent="-128107" defTabSz="256215" fontAlgn="base">
              <a:lnSpc>
                <a:spcPct val="90000"/>
              </a:lnSpc>
              <a:buFont typeface="Arial" panose="020B0604020202020204" pitchFamily="34" charset="0"/>
              <a:buChar char="•"/>
              <a:defRPr/>
            </a:pPr>
            <a:endParaRPr lang="en-US" sz="2000" dirty="0"/>
          </a:p>
          <a:p>
            <a:pPr marL="128107" indent="-128107" defTabSz="256215" fontAlgn="base">
              <a:lnSpc>
                <a:spcPct val="90000"/>
              </a:lnSpc>
              <a:buFont typeface="Arial" panose="020B0604020202020204" pitchFamily="34" charset="0"/>
              <a:buChar char="•"/>
              <a:defRPr/>
            </a:pPr>
            <a:endParaRPr lang="en-US" sz="2000" dirty="0"/>
          </a:p>
          <a:p>
            <a:pPr indent="-64054" defTabSz="256215">
              <a:lnSpc>
                <a:spcPct val="90000"/>
              </a:lnSpc>
              <a:spcBef>
                <a:spcPts val="600"/>
              </a:spcBef>
              <a:spcAft>
                <a:spcPts val="600"/>
              </a:spcAft>
              <a:buFont typeface="Arial" panose="020B0604020202020204" pitchFamily="34" charset="0"/>
              <a:buChar char="•"/>
              <a:defRPr/>
            </a:pPr>
            <a:endParaRPr lang="en-US" sz="2000" dirty="0"/>
          </a:p>
        </p:txBody>
      </p:sp>
    </p:spTree>
    <p:extLst>
      <p:ext uri="{BB962C8B-B14F-4D97-AF65-F5344CB8AC3E}">
        <p14:creationId xmlns:p14="http://schemas.microsoft.com/office/powerpoint/2010/main" val="1940202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1073090" y="828872"/>
            <a:ext cx="7499410"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‘Take home’ point 2</a:t>
            </a:r>
          </a:p>
        </p:txBody>
      </p:sp>
      <p:sp>
        <p:nvSpPr>
          <p:cNvPr id="6" name="Rectangle 5">
            <a:extLst>
              <a:ext uri="{FF2B5EF4-FFF2-40B4-BE49-F238E27FC236}">
                <a16:creationId xmlns:a16="http://schemas.microsoft.com/office/drawing/2014/main" id="{06C7AA2A-A621-46F7-9653-47DEC78B7CA5}"/>
              </a:ext>
            </a:extLst>
          </p:cNvPr>
          <p:cNvSpPr/>
          <p:nvPr/>
        </p:nvSpPr>
        <p:spPr>
          <a:xfrm>
            <a:off x="803267" y="2695110"/>
            <a:ext cx="10336594" cy="2941145"/>
          </a:xfrm>
          <a:prstGeom prst="rect">
            <a:avLst/>
          </a:prstGeom>
        </p:spPr>
        <p:txBody>
          <a:bodyPr vert="horz" lIns="25617" tIns="12809" rIns="25617" bIns="12809" rtlCol="0" anchor="ctr">
            <a:noAutofit/>
          </a:bodyPr>
          <a:lstStyle/>
          <a:p>
            <a:endParaRPr lang="en-GB" sz="2000" b="1" dirty="0"/>
          </a:p>
          <a:p>
            <a:endParaRPr lang="en-GB" sz="2000" b="1" dirty="0"/>
          </a:p>
          <a:p>
            <a:endParaRPr lang="en-GB" sz="2000" b="1" dirty="0"/>
          </a:p>
          <a:p>
            <a:pPr marL="285750" indent="-285750">
              <a:buFont typeface="Arial" panose="020B0604020202020204" pitchFamily="34" charset="0"/>
              <a:buChar char="•"/>
            </a:pPr>
            <a:endParaRPr lang="en-GB" sz="2000" dirty="0"/>
          </a:p>
          <a:p>
            <a:r>
              <a:rPr lang="en-GB" sz="2000" b="1" dirty="0"/>
              <a:t>No one organisation will be able to single-handedly increase the number and diversity of young people entering engineering. </a:t>
            </a:r>
            <a:r>
              <a:rPr lang="en-GB" sz="2000" dirty="0"/>
              <a:t>With this in mind, we need to:</a:t>
            </a:r>
          </a:p>
          <a:p>
            <a:endParaRPr lang="en-GB" sz="2000" dirty="0"/>
          </a:p>
          <a:p>
            <a:pPr marL="285750" indent="-285750">
              <a:buFont typeface="Arial" panose="020B0604020202020204" pitchFamily="34" charset="0"/>
              <a:buChar char="•"/>
            </a:pPr>
            <a:r>
              <a:rPr lang="en-GB" sz="2000" dirty="0"/>
              <a:t>consider the wider ecosystem of effort when planning and delivering our own activities </a:t>
            </a:r>
          </a:p>
          <a:p>
            <a:pPr marL="285750" indent="-285750">
              <a:buFont typeface="Arial" panose="020B0604020202020204" pitchFamily="34" charset="0"/>
              <a:buChar char="•"/>
            </a:pPr>
            <a:r>
              <a:rPr lang="en-GB" sz="2000" dirty="0"/>
              <a:t>work together as a community to share insights, learn from one another, and identify where more targeted work is needed </a:t>
            </a:r>
          </a:p>
          <a:p>
            <a:endParaRPr lang="en-GB" sz="2000" b="1" dirty="0"/>
          </a:p>
          <a:p>
            <a:pPr defTabSz="256215" fontAlgn="base">
              <a:lnSpc>
                <a:spcPct val="90000"/>
              </a:lnSpc>
              <a:defRPr/>
            </a:pPr>
            <a:endParaRPr lang="en-US" sz="2000" dirty="0"/>
          </a:p>
          <a:p>
            <a:pPr defTabSz="256215" fontAlgn="base">
              <a:lnSpc>
                <a:spcPct val="90000"/>
              </a:lnSpc>
              <a:defRPr/>
            </a:pPr>
            <a:r>
              <a:rPr lang="en-US" sz="2000" dirty="0">
                <a:solidFill>
                  <a:schemeClr val="accent6"/>
                </a:solidFill>
              </a:rPr>
              <a:t> </a:t>
            </a:r>
          </a:p>
          <a:p>
            <a:pPr defTabSz="256215" fontAlgn="base">
              <a:lnSpc>
                <a:spcPct val="90000"/>
              </a:lnSpc>
              <a:defRPr/>
            </a:pPr>
            <a:endParaRPr lang="en-US" sz="2000" dirty="0">
              <a:solidFill>
                <a:schemeClr val="accent6"/>
              </a:solidFill>
            </a:endParaRPr>
          </a:p>
          <a:p>
            <a:pPr marL="128107" indent="-128107" defTabSz="256215" fontAlgn="base">
              <a:lnSpc>
                <a:spcPct val="90000"/>
              </a:lnSpc>
              <a:buFont typeface="Arial" panose="020B0604020202020204" pitchFamily="34" charset="0"/>
              <a:buChar char="•"/>
              <a:defRPr/>
            </a:pPr>
            <a:endParaRPr lang="en-US" sz="2000" dirty="0"/>
          </a:p>
          <a:p>
            <a:pPr marL="128107" indent="-128107" defTabSz="256215" fontAlgn="base">
              <a:lnSpc>
                <a:spcPct val="90000"/>
              </a:lnSpc>
              <a:buFont typeface="Arial" panose="020B0604020202020204" pitchFamily="34" charset="0"/>
              <a:buChar char="•"/>
              <a:defRPr/>
            </a:pPr>
            <a:endParaRPr lang="en-US" sz="2000" dirty="0"/>
          </a:p>
          <a:p>
            <a:pPr marL="128107" indent="-128107" defTabSz="256215" fontAlgn="base">
              <a:lnSpc>
                <a:spcPct val="90000"/>
              </a:lnSpc>
              <a:buFont typeface="Arial" panose="020B0604020202020204" pitchFamily="34" charset="0"/>
              <a:buChar char="•"/>
              <a:defRPr/>
            </a:pPr>
            <a:endParaRPr lang="en-US" sz="2000" dirty="0"/>
          </a:p>
          <a:p>
            <a:pPr indent="-64054" defTabSz="256215">
              <a:lnSpc>
                <a:spcPct val="90000"/>
              </a:lnSpc>
              <a:spcBef>
                <a:spcPts val="600"/>
              </a:spcBef>
              <a:spcAft>
                <a:spcPts val="600"/>
              </a:spcAft>
              <a:buFont typeface="Arial" panose="020B0604020202020204" pitchFamily="34" charset="0"/>
              <a:buChar char="•"/>
              <a:defRPr/>
            </a:pPr>
            <a:endParaRPr lang="en-US" sz="2000" dirty="0"/>
          </a:p>
        </p:txBody>
      </p:sp>
    </p:spTree>
    <p:extLst>
      <p:ext uri="{BB962C8B-B14F-4D97-AF65-F5344CB8AC3E}">
        <p14:creationId xmlns:p14="http://schemas.microsoft.com/office/powerpoint/2010/main" val="3300763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1073090" y="828872"/>
            <a:ext cx="7499410"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‘Take home’ point 3</a:t>
            </a:r>
          </a:p>
        </p:txBody>
      </p:sp>
      <p:sp>
        <p:nvSpPr>
          <p:cNvPr id="6" name="Rectangle 5">
            <a:extLst>
              <a:ext uri="{FF2B5EF4-FFF2-40B4-BE49-F238E27FC236}">
                <a16:creationId xmlns:a16="http://schemas.microsoft.com/office/drawing/2014/main" id="{06C7AA2A-A621-46F7-9653-47DEC78B7CA5}"/>
              </a:ext>
            </a:extLst>
          </p:cNvPr>
          <p:cNvSpPr/>
          <p:nvPr/>
        </p:nvSpPr>
        <p:spPr>
          <a:xfrm>
            <a:off x="1073090" y="2912636"/>
            <a:ext cx="10336594" cy="2941145"/>
          </a:xfrm>
          <a:prstGeom prst="rect">
            <a:avLst/>
          </a:prstGeom>
        </p:spPr>
        <p:txBody>
          <a:bodyPr vert="horz" lIns="25617" tIns="12809" rIns="25617" bIns="12809" rtlCol="0" anchor="ctr">
            <a:noAutofit/>
          </a:bodyPr>
          <a:lstStyle/>
          <a:p>
            <a:endParaRPr lang="en-GB" sz="2000" b="1" dirty="0"/>
          </a:p>
          <a:p>
            <a:r>
              <a:rPr lang="en-GB" sz="2000" b="1" dirty="0"/>
              <a:t>With so many factors at play, measuring our own individual impact on such a long-term goal can be difficult, if not impossible</a:t>
            </a:r>
            <a:r>
              <a:rPr lang="en-GB" sz="2000" dirty="0"/>
              <a:t>. </a:t>
            </a:r>
          </a:p>
          <a:p>
            <a:endParaRPr lang="en-GB" sz="2000" dirty="0"/>
          </a:p>
          <a:p>
            <a:r>
              <a:rPr lang="en-GB" dirty="0"/>
              <a:t>It may be more helpful to instead consider how our respective actions contribute to our overarching goal by facilitating intermediate outcomes that support young people in their decision-making processes. Honing in on these specific objectives enables more robust evaluation of our work, since we can be more concrete about what constitutes success and how we go about measuring it.</a:t>
            </a:r>
          </a:p>
          <a:p>
            <a:pPr defTabSz="256215" fontAlgn="base">
              <a:lnSpc>
                <a:spcPct val="90000"/>
              </a:lnSpc>
              <a:defRPr/>
            </a:pPr>
            <a:endParaRPr lang="en-US" sz="2000" dirty="0"/>
          </a:p>
          <a:p>
            <a:pPr defTabSz="256215" fontAlgn="base">
              <a:lnSpc>
                <a:spcPct val="90000"/>
              </a:lnSpc>
              <a:defRPr/>
            </a:pPr>
            <a:r>
              <a:rPr lang="en-US" sz="2000" dirty="0">
                <a:solidFill>
                  <a:schemeClr val="accent6"/>
                </a:solidFill>
              </a:rPr>
              <a:t> </a:t>
            </a:r>
          </a:p>
          <a:p>
            <a:pPr defTabSz="256215" fontAlgn="base">
              <a:lnSpc>
                <a:spcPct val="90000"/>
              </a:lnSpc>
              <a:defRPr/>
            </a:pPr>
            <a:endParaRPr lang="en-US" sz="2000" dirty="0">
              <a:solidFill>
                <a:schemeClr val="accent6"/>
              </a:solidFill>
            </a:endParaRPr>
          </a:p>
          <a:p>
            <a:pPr marL="128107" indent="-128107" defTabSz="256215" fontAlgn="base">
              <a:lnSpc>
                <a:spcPct val="90000"/>
              </a:lnSpc>
              <a:buFont typeface="Arial" panose="020B0604020202020204" pitchFamily="34" charset="0"/>
              <a:buChar char="•"/>
              <a:defRPr/>
            </a:pPr>
            <a:endParaRPr lang="en-US" sz="2000" dirty="0"/>
          </a:p>
          <a:p>
            <a:pPr marL="128107" indent="-128107" defTabSz="256215" fontAlgn="base">
              <a:lnSpc>
                <a:spcPct val="90000"/>
              </a:lnSpc>
              <a:buFont typeface="Arial" panose="020B0604020202020204" pitchFamily="34" charset="0"/>
              <a:buChar char="•"/>
              <a:defRPr/>
            </a:pPr>
            <a:endParaRPr lang="en-US" sz="2000" dirty="0"/>
          </a:p>
          <a:p>
            <a:pPr marL="128107" indent="-128107" defTabSz="256215" fontAlgn="base">
              <a:lnSpc>
                <a:spcPct val="90000"/>
              </a:lnSpc>
              <a:buFont typeface="Arial" panose="020B0604020202020204" pitchFamily="34" charset="0"/>
              <a:buChar char="•"/>
              <a:defRPr/>
            </a:pPr>
            <a:endParaRPr lang="en-US" sz="2000" dirty="0"/>
          </a:p>
          <a:p>
            <a:pPr indent="-64054" defTabSz="256215">
              <a:lnSpc>
                <a:spcPct val="90000"/>
              </a:lnSpc>
              <a:spcBef>
                <a:spcPts val="600"/>
              </a:spcBef>
              <a:spcAft>
                <a:spcPts val="600"/>
              </a:spcAft>
              <a:buFont typeface="Arial" panose="020B0604020202020204" pitchFamily="34" charset="0"/>
              <a:buChar char="•"/>
              <a:defRPr/>
            </a:pPr>
            <a:endParaRPr lang="en-US" sz="2000" dirty="0"/>
          </a:p>
        </p:txBody>
      </p:sp>
    </p:spTree>
    <p:extLst>
      <p:ext uri="{BB962C8B-B14F-4D97-AF65-F5344CB8AC3E}">
        <p14:creationId xmlns:p14="http://schemas.microsoft.com/office/powerpoint/2010/main" val="830946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1073090" y="828872"/>
            <a:ext cx="3588851"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What’s next?</a:t>
            </a:r>
          </a:p>
        </p:txBody>
      </p:sp>
      <p:sp>
        <p:nvSpPr>
          <p:cNvPr id="6" name="Rectangle 5">
            <a:extLst>
              <a:ext uri="{FF2B5EF4-FFF2-40B4-BE49-F238E27FC236}">
                <a16:creationId xmlns:a16="http://schemas.microsoft.com/office/drawing/2014/main" id="{06C7AA2A-A621-46F7-9653-47DEC78B7CA5}"/>
              </a:ext>
            </a:extLst>
          </p:cNvPr>
          <p:cNvSpPr/>
          <p:nvPr/>
        </p:nvSpPr>
        <p:spPr>
          <a:xfrm>
            <a:off x="1073090" y="3770017"/>
            <a:ext cx="10336594" cy="1645920"/>
          </a:xfrm>
          <a:prstGeom prst="rect">
            <a:avLst/>
          </a:prstGeom>
        </p:spPr>
        <p:txBody>
          <a:bodyPr vert="horz" lIns="25617" tIns="12809" rIns="25617" bIns="12809" rtlCol="0" anchor="ctr">
            <a:noAutofit/>
          </a:bodyPr>
          <a:lstStyle/>
          <a:p>
            <a:pPr defTabSz="256215" fontAlgn="base">
              <a:lnSpc>
                <a:spcPct val="90000"/>
              </a:lnSpc>
              <a:defRPr/>
            </a:pPr>
            <a:endParaRPr lang="en-US" sz="2578" b="1" dirty="0"/>
          </a:p>
          <a:p>
            <a:pPr defTabSz="256215" fontAlgn="base">
              <a:lnSpc>
                <a:spcPct val="90000"/>
              </a:lnSpc>
              <a:defRPr/>
            </a:pPr>
            <a:endParaRPr lang="en-US" sz="2578" dirty="0"/>
          </a:p>
          <a:p>
            <a:pPr marL="240201" indent="-240201" defTabSz="256215" fontAlgn="base">
              <a:lnSpc>
                <a:spcPct val="90000"/>
              </a:lnSpc>
              <a:buFont typeface="Arial" panose="020B0604020202020204" pitchFamily="34" charset="0"/>
              <a:buChar char="•"/>
              <a:defRPr/>
            </a:pPr>
            <a:r>
              <a:rPr lang="en-US" sz="2578" dirty="0"/>
              <a:t>Framework published in early 2021 – a ‘living document’</a:t>
            </a:r>
          </a:p>
          <a:p>
            <a:pPr defTabSz="256215" fontAlgn="base">
              <a:lnSpc>
                <a:spcPct val="90000"/>
              </a:lnSpc>
              <a:defRPr/>
            </a:pPr>
            <a:endParaRPr lang="en-US" sz="2578" dirty="0"/>
          </a:p>
          <a:p>
            <a:pPr marL="240201" indent="-240201" defTabSz="256215" fontAlgn="base">
              <a:lnSpc>
                <a:spcPct val="90000"/>
              </a:lnSpc>
              <a:buFont typeface="Arial" panose="020B0604020202020204" pitchFamily="34" charset="0"/>
              <a:buChar char="•"/>
              <a:defRPr/>
            </a:pPr>
            <a:r>
              <a:rPr lang="en-US" sz="2578" dirty="0"/>
              <a:t>Bank of measures released in Spring 2021 and updated on an ongoing basis</a:t>
            </a:r>
          </a:p>
          <a:p>
            <a:pPr marL="240201" indent="-240201" defTabSz="256215" fontAlgn="base">
              <a:lnSpc>
                <a:spcPct val="90000"/>
              </a:lnSpc>
              <a:buFont typeface="Arial" panose="020B0604020202020204" pitchFamily="34" charset="0"/>
              <a:buChar char="•"/>
              <a:defRPr/>
            </a:pPr>
            <a:endParaRPr lang="en-US" sz="2578" dirty="0"/>
          </a:p>
          <a:p>
            <a:pPr marL="240201" indent="-240201" defTabSz="256215" fontAlgn="base">
              <a:lnSpc>
                <a:spcPct val="90000"/>
              </a:lnSpc>
              <a:buFont typeface="Arial" panose="020B0604020202020204" pitchFamily="34" charset="0"/>
              <a:buChar char="•"/>
              <a:defRPr/>
            </a:pPr>
            <a:r>
              <a:rPr lang="en-US" sz="2578" dirty="0"/>
              <a:t>Good practice guidance on evaluation published periodically on </a:t>
            </a:r>
            <a:r>
              <a:rPr lang="en-US" sz="2578" dirty="0">
                <a:hlinkClick r:id="rId3"/>
              </a:rPr>
              <a:t>https://www.tomorrowsengineers.org.uk/</a:t>
            </a:r>
            <a:r>
              <a:rPr lang="en-US" sz="2578" dirty="0"/>
              <a:t> </a:t>
            </a:r>
          </a:p>
          <a:p>
            <a:pPr defTabSz="256215" fontAlgn="base">
              <a:lnSpc>
                <a:spcPct val="90000"/>
              </a:lnSpc>
              <a:defRPr/>
            </a:pPr>
            <a:r>
              <a:rPr lang="en-US" sz="2578" dirty="0">
                <a:solidFill>
                  <a:schemeClr val="accent6"/>
                </a:solidFill>
              </a:rPr>
              <a:t> </a:t>
            </a:r>
          </a:p>
          <a:p>
            <a:pPr defTabSz="256215" fontAlgn="base">
              <a:lnSpc>
                <a:spcPct val="90000"/>
              </a:lnSpc>
              <a:defRPr/>
            </a:pPr>
            <a:endParaRPr lang="en-US" sz="2578" dirty="0">
              <a:solidFill>
                <a:schemeClr val="accent6"/>
              </a:solidFill>
            </a:endParaRPr>
          </a:p>
          <a:p>
            <a:pPr marL="128107" indent="-128107" defTabSz="256215" fontAlgn="base">
              <a:lnSpc>
                <a:spcPct val="90000"/>
              </a:lnSpc>
              <a:buFont typeface="Arial" panose="020B0604020202020204" pitchFamily="34" charset="0"/>
              <a:buChar char="•"/>
              <a:defRPr/>
            </a:pPr>
            <a:endParaRPr lang="en-US" sz="2578" dirty="0"/>
          </a:p>
          <a:p>
            <a:pPr marL="128107" indent="-128107" defTabSz="256215" fontAlgn="base">
              <a:lnSpc>
                <a:spcPct val="90000"/>
              </a:lnSpc>
              <a:buFont typeface="Arial" panose="020B0604020202020204" pitchFamily="34" charset="0"/>
              <a:buChar char="•"/>
              <a:defRPr/>
            </a:pPr>
            <a:endParaRPr lang="en-US" sz="2578" dirty="0"/>
          </a:p>
          <a:p>
            <a:pPr marL="128107" indent="-128107" defTabSz="256215" fontAlgn="base">
              <a:lnSpc>
                <a:spcPct val="90000"/>
              </a:lnSpc>
              <a:buFont typeface="Arial" panose="020B0604020202020204" pitchFamily="34" charset="0"/>
              <a:buChar char="•"/>
              <a:defRPr/>
            </a:pPr>
            <a:endParaRPr lang="en-US" sz="2578" dirty="0"/>
          </a:p>
          <a:p>
            <a:pPr indent="-64054" defTabSz="256215">
              <a:lnSpc>
                <a:spcPct val="90000"/>
              </a:lnSpc>
              <a:spcBef>
                <a:spcPts val="600"/>
              </a:spcBef>
              <a:spcAft>
                <a:spcPts val="600"/>
              </a:spcAft>
              <a:buFont typeface="Arial" panose="020B0604020202020204" pitchFamily="34" charset="0"/>
              <a:buChar char="•"/>
              <a:defRPr/>
            </a:pPr>
            <a:endParaRPr lang="en-US" sz="2578" dirty="0"/>
          </a:p>
        </p:txBody>
      </p:sp>
    </p:spTree>
    <p:extLst>
      <p:ext uri="{BB962C8B-B14F-4D97-AF65-F5344CB8AC3E}">
        <p14:creationId xmlns:p14="http://schemas.microsoft.com/office/powerpoint/2010/main" val="13599596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425F554-2991-445A-B274-A9ADBD1B6C97}"/>
              </a:ext>
            </a:extLst>
          </p:cNvPr>
          <p:cNvSpPr>
            <a:spLocks noGrp="1"/>
          </p:cNvSpPr>
          <p:nvPr>
            <p:ph type="body" sz="quarter" idx="10"/>
          </p:nvPr>
        </p:nvSpPr>
        <p:spPr/>
        <p:txBody>
          <a:bodyPr>
            <a:normAutofit fontScale="92500" lnSpcReduction="20000"/>
          </a:bodyPr>
          <a:lstStyle/>
          <a:p>
            <a:r>
              <a:rPr lang="en-GB" dirty="0"/>
              <a:t>Questions?</a:t>
            </a:r>
          </a:p>
        </p:txBody>
      </p:sp>
      <p:sp>
        <p:nvSpPr>
          <p:cNvPr id="3" name="Text Placeholder 2">
            <a:extLst>
              <a:ext uri="{FF2B5EF4-FFF2-40B4-BE49-F238E27FC236}">
                <a16:creationId xmlns:a16="http://schemas.microsoft.com/office/drawing/2014/main" id="{B059770F-63A7-4046-A1F0-5F967C6DBBAF}"/>
              </a:ext>
            </a:extLst>
          </p:cNvPr>
          <p:cNvSpPr>
            <a:spLocks noGrp="1"/>
          </p:cNvSpPr>
          <p:nvPr>
            <p:ph type="body" sz="quarter" idx="11"/>
          </p:nvPr>
        </p:nvSpPr>
        <p:spPr/>
        <p:txBody>
          <a:bodyPr>
            <a:normAutofit fontScale="62500" lnSpcReduction="20000"/>
          </a:bodyPr>
          <a:lstStyle/>
          <a:p>
            <a:r>
              <a:rPr lang="en-GB" dirty="0">
                <a:solidFill>
                  <a:schemeClr val="tx1"/>
                </a:solidFill>
              </a:rPr>
              <a:t>For more information, visit </a:t>
            </a:r>
            <a:r>
              <a:rPr lang="en-GB" dirty="0"/>
              <a:t>www.engineeringuk.com/research </a:t>
            </a:r>
          </a:p>
          <a:p>
            <a:r>
              <a:rPr lang="en-GB" dirty="0">
                <a:solidFill>
                  <a:schemeClr val="tx1"/>
                </a:solidFill>
              </a:rPr>
              <a:t>For questions, email </a:t>
            </a:r>
            <a:r>
              <a:rPr lang="en-GB" dirty="0"/>
              <a:t>sneave@engineeringuk.com </a:t>
            </a:r>
          </a:p>
        </p:txBody>
      </p:sp>
      <p:sp>
        <p:nvSpPr>
          <p:cNvPr id="4" name="Text Placeholder 3">
            <a:extLst>
              <a:ext uri="{FF2B5EF4-FFF2-40B4-BE49-F238E27FC236}">
                <a16:creationId xmlns:a16="http://schemas.microsoft.com/office/drawing/2014/main" id="{6F74D491-49DD-41ED-998C-BD4CBB9D71DF}"/>
              </a:ext>
            </a:extLst>
          </p:cNvPr>
          <p:cNvSpPr>
            <a:spLocks noGrp="1"/>
          </p:cNvSpPr>
          <p:nvPr>
            <p:ph type="body" sz="quarter" idx="12"/>
          </p:nvPr>
        </p:nvSpPr>
        <p:spPr/>
        <p:txBody>
          <a:bodyPr/>
          <a:lstStyle/>
          <a:p>
            <a:r>
              <a:rPr lang="en-GB" dirty="0"/>
              <a:t>@_EngineeringUK</a:t>
            </a:r>
          </a:p>
        </p:txBody>
      </p:sp>
    </p:spTree>
    <p:extLst>
      <p:ext uri="{BB962C8B-B14F-4D97-AF65-F5344CB8AC3E}">
        <p14:creationId xmlns:p14="http://schemas.microsoft.com/office/powerpoint/2010/main" val="358487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E54AE-8E73-4194-B8F0-90ED4EDC49FC}"/>
              </a:ext>
            </a:extLst>
          </p:cNvPr>
          <p:cNvPicPr>
            <a:picLocks noChangeAspect="1"/>
          </p:cNvPicPr>
          <p:nvPr/>
        </p:nvPicPr>
        <p:blipFill rotWithShape="1">
          <a:blip r:embed="rId3">
            <a:extLst>
              <a:ext uri="{28A0092B-C50C-407E-A947-70E740481C1C}">
                <a14:useLocalDpi xmlns:a14="http://schemas.microsoft.com/office/drawing/2010/main" val="0"/>
              </a:ext>
            </a:extLst>
          </a:blip>
          <a:srcRect l="8785" r="18814" b="-1"/>
          <a:stretch/>
        </p:blipFill>
        <p:spPr>
          <a:xfrm>
            <a:off x="329191" y="1302477"/>
            <a:ext cx="3794714" cy="3930978"/>
          </a:xfrm>
          <a:prstGeom prst="rect">
            <a:avLst/>
          </a:prstGeom>
        </p:spPr>
      </p:pic>
      <p:pic>
        <p:nvPicPr>
          <p:cNvPr id="13" name="Picture 12">
            <a:extLst>
              <a:ext uri="{FF2B5EF4-FFF2-40B4-BE49-F238E27FC236}">
                <a16:creationId xmlns:a16="http://schemas.microsoft.com/office/drawing/2014/main" id="{D1194E88-50CE-454F-8846-B469970878DE}"/>
              </a:ext>
            </a:extLst>
          </p:cNvPr>
          <p:cNvPicPr>
            <a:picLocks noChangeAspect="1"/>
          </p:cNvPicPr>
          <p:nvPr/>
        </p:nvPicPr>
        <p:blipFill rotWithShape="1">
          <a:blip r:embed="rId4">
            <a:extLst>
              <a:ext uri="{28A0092B-C50C-407E-A947-70E740481C1C}">
                <a14:useLocalDpi xmlns:a14="http://schemas.microsoft.com/office/drawing/2010/main" val="0"/>
              </a:ext>
            </a:extLst>
          </a:blip>
          <a:srcRect l="5408" r="22191" b="-1"/>
          <a:stretch/>
        </p:blipFill>
        <p:spPr>
          <a:xfrm rot="10800000">
            <a:off x="4205901" y="1302477"/>
            <a:ext cx="3794714" cy="3930978"/>
          </a:xfrm>
          <a:prstGeom prst="rect">
            <a:avLst/>
          </a:prstGeom>
        </p:spPr>
      </p:pic>
      <p:pic>
        <p:nvPicPr>
          <p:cNvPr id="7" name="Picture 6" descr="A picture containing text, refrigerator&#10;&#10;Description automatically generated">
            <a:extLst>
              <a:ext uri="{FF2B5EF4-FFF2-40B4-BE49-F238E27FC236}">
                <a16:creationId xmlns:a16="http://schemas.microsoft.com/office/drawing/2014/main" id="{1DBE5E54-AB78-4824-9564-E467AD67E012}"/>
              </a:ext>
            </a:extLst>
          </p:cNvPr>
          <p:cNvPicPr>
            <a:picLocks noChangeAspect="1"/>
          </p:cNvPicPr>
          <p:nvPr/>
        </p:nvPicPr>
        <p:blipFill rotWithShape="1">
          <a:blip r:embed="rId5">
            <a:extLst>
              <a:ext uri="{28A0092B-C50C-407E-A947-70E740481C1C}">
                <a14:useLocalDpi xmlns:a14="http://schemas.microsoft.com/office/drawing/2010/main" val="0"/>
              </a:ext>
            </a:extLst>
          </a:blip>
          <a:srcRect l="11584" r="16016" b="-1"/>
          <a:stretch/>
        </p:blipFill>
        <p:spPr>
          <a:xfrm>
            <a:off x="8082611" y="1302477"/>
            <a:ext cx="3794714" cy="3930978"/>
          </a:xfrm>
          <a:prstGeom prst="rect">
            <a:avLst/>
          </a:prstGeom>
        </p:spPr>
      </p:pic>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
        <p:nvSpPr>
          <p:cNvPr id="14" name="Title 1">
            <a:extLst>
              <a:ext uri="{FF2B5EF4-FFF2-40B4-BE49-F238E27FC236}">
                <a16:creationId xmlns:a16="http://schemas.microsoft.com/office/drawing/2014/main" id="{DCA34996-9C23-4B3F-94FB-CE53DC7D5D71}"/>
              </a:ext>
            </a:extLst>
          </p:cNvPr>
          <p:cNvSpPr txBox="1">
            <a:spLocks/>
          </p:cNvSpPr>
          <p:nvPr/>
        </p:nvSpPr>
        <p:spPr>
          <a:xfrm>
            <a:off x="329191" y="0"/>
            <a:ext cx="4178558"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defTabSz="256215">
              <a:spcAft>
                <a:spcPts val="168"/>
              </a:spcAft>
            </a:pPr>
            <a:r>
              <a:rPr lang="en-US" sz="4399" dirty="0"/>
              <a:t>Progress to date</a:t>
            </a:r>
          </a:p>
        </p:txBody>
      </p:sp>
    </p:spTree>
    <p:extLst>
      <p:ext uri="{BB962C8B-B14F-4D97-AF65-F5344CB8AC3E}">
        <p14:creationId xmlns:p14="http://schemas.microsoft.com/office/powerpoint/2010/main" val="117010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DC335B-4A1A-4E99-9C2D-EB624D3F09EF}"/>
              </a:ext>
            </a:extLst>
          </p:cNvPr>
          <p:cNvPicPr>
            <a:picLocks noChangeAspect="1"/>
          </p:cNvPicPr>
          <p:nvPr/>
        </p:nvPicPr>
        <p:blipFill rotWithShape="1">
          <a:blip r:embed="rId3"/>
          <a:srcRect l="23636" t="20202" r="9659" b="12727"/>
          <a:stretch/>
        </p:blipFill>
        <p:spPr>
          <a:xfrm>
            <a:off x="180109" y="83045"/>
            <a:ext cx="11831782" cy="6691909"/>
          </a:xfrm>
          <a:prstGeom prst="rect">
            <a:avLst/>
          </a:prstGeom>
        </p:spPr>
      </p:pic>
    </p:spTree>
    <p:extLst>
      <p:ext uri="{BB962C8B-B14F-4D97-AF65-F5344CB8AC3E}">
        <p14:creationId xmlns:p14="http://schemas.microsoft.com/office/powerpoint/2010/main" val="3954542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27AB6A2-CAA4-4B7F-9A24-D86B93FEE9D6}"/>
              </a:ext>
            </a:extLst>
          </p:cNvPr>
          <p:cNvSpPr txBox="1">
            <a:spLocks/>
          </p:cNvSpPr>
          <p:nvPr/>
        </p:nvSpPr>
        <p:spPr>
          <a:xfrm>
            <a:off x="0" y="1783080"/>
            <a:ext cx="12192000" cy="1645920"/>
          </a:xfrm>
          <a:prstGeom prst="rect">
            <a:avLst/>
          </a:prstGeom>
        </p:spPr>
        <p:txBody>
          <a:bodyPr vert="horz" lIns="25617" tIns="12809" rIns="25617" bIns="12809" rtlCol="0" anchor="ctr">
            <a:normAutofit/>
          </a:bodyPr>
          <a:lstStyle>
            <a:lvl1pPr algn="l" defTabSz="3263859" rtl="0" eaLnBrk="1" latinLnBrk="0" hangingPunct="1">
              <a:lnSpc>
                <a:spcPct val="90000"/>
              </a:lnSpc>
              <a:spcBef>
                <a:spcPct val="0"/>
              </a:spcBef>
              <a:buNone/>
              <a:defRPr sz="15705" kern="1200">
                <a:solidFill>
                  <a:schemeClr val="tx1"/>
                </a:solidFill>
                <a:latin typeface="+mj-lt"/>
                <a:ea typeface="+mj-ea"/>
                <a:cs typeface="+mj-cs"/>
              </a:defRPr>
            </a:lvl1pPr>
          </a:lstStyle>
          <a:p>
            <a:pPr algn="ctr" defTabSz="256215">
              <a:spcAft>
                <a:spcPts val="168"/>
              </a:spcAft>
            </a:pPr>
            <a:r>
              <a:rPr lang="en-US" sz="4399" b="1" dirty="0"/>
              <a:t>Defining what we mean by </a:t>
            </a:r>
          </a:p>
          <a:p>
            <a:pPr algn="ctr" defTabSz="256215">
              <a:spcAft>
                <a:spcPts val="168"/>
              </a:spcAft>
            </a:pPr>
            <a:r>
              <a:rPr lang="en-US" sz="4399" b="1" dirty="0"/>
              <a:t>‘impact’</a:t>
            </a:r>
          </a:p>
        </p:txBody>
      </p:sp>
      <p:sp>
        <p:nvSpPr>
          <p:cNvPr id="12" name="Text Placeholder 3">
            <a:extLst>
              <a:ext uri="{FF2B5EF4-FFF2-40B4-BE49-F238E27FC236}">
                <a16:creationId xmlns:a16="http://schemas.microsoft.com/office/drawing/2014/main" id="{B01B1E0F-6239-4B65-B61F-54C2FB548DBE}"/>
              </a:ext>
            </a:extLst>
          </p:cNvPr>
          <p:cNvSpPr txBox="1">
            <a:spLocks/>
          </p:cNvSpPr>
          <p:nvPr/>
        </p:nvSpPr>
        <p:spPr>
          <a:xfrm>
            <a:off x="1839549" y="3806372"/>
            <a:ext cx="2664296" cy="2862988"/>
          </a:xfrm>
          <a:prstGeom prst="rect">
            <a:avLst/>
          </a:prstGeom>
        </p:spPr>
        <p:txBody>
          <a:bodyPr/>
          <a:lst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endParaRPr lang="en-GB" sz="1600" kern="0" dirty="0">
              <a:solidFill>
                <a:sysClr val="windowText" lastClr="000000"/>
              </a:solidFill>
            </a:endParaRPr>
          </a:p>
        </p:txBody>
      </p:sp>
    </p:spTree>
    <p:extLst>
      <p:ext uri="{BB962C8B-B14F-4D97-AF65-F5344CB8AC3E}">
        <p14:creationId xmlns:p14="http://schemas.microsoft.com/office/powerpoint/2010/main" val="2754885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FD9BB0-7203-4C59-A55B-62426E8C86EE}"/>
              </a:ext>
            </a:extLst>
          </p:cNvPr>
          <p:cNvSpPr/>
          <p:nvPr/>
        </p:nvSpPr>
        <p:spPr>
          <a:xfrm>
            <a:off x="4522358" y="2432310"/>
            <a:ext cx="3147284" cy="25752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sp>
        <p:nvSpPr>
          <p:cNvPr id="2" name="Rectangle 1">
            <a:extLst>
              <a:ext uri="{FF2B5EF4-FFF2-40B4-BE49-F238E27FC236}">
                <a16:creationId xmlns:a16="http://schemas.microsoft.com/office/drawing/2014/main" id="{C1DC9880-E4F4-4E58-BAFE-4B150BF5B2D0}"/>
              </a:ext>
            </a:extLst>
          </p:cNvPr>
          <p:cNvSpPr/>
          <p:nvPr/>
        </p:nvSpPr>
        <p:spPr>
          <a:xfrm>
            <a:off x="0" y="656669"/>
            <a:ext cx="12192000" cy="1200329"/>
          </a:xfrm>
          <a:prstGeom prst="rect">
            <a:avLst/>
          </a:prstGeom>
        </p:spPr>
        <p:txBody>
          <a:bodyPr wrap="square">
            <a:spAutoFit/>
          </a:bodyPr>
          <a:lstStyle/>
          <a:p>
            <a:pPr algn="ctr"/>
            <a:r>
              <a:rPr lang="en-GB" sz="3600" b="1" dirty="0"/>
              <a:t>What is the ultimate goal of </a:t>
            </a:r>
          </a:p>
          <a:p>
            <a:pPr algn="ctr"/>
            <a:r>
              <a:rPr lang="en-GB" sz="3600" b="1" dirty="0"/>
              <a:t>engineering outreach?</a:t>
            </a:r>
          </a:p>
        </p:txBody>
      </p:sp>
    </p:spTree>
    <p:extLst>
      <p:ext uri="{BB962C8B-B14F-4D97-AF65-F5344CB8AC3E}">
        <p14:creationId xmlns:p14="http://schemas.microsoft.com/office/powerpoint/2010/main" val="293198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4" name="Rectangle 3">
            <a:extLst>
              <a:ext uri="{FF2B5EF4-FFF2-40B4-BE49-F238E27FC236}">
                <a16:creationId xmlns:a16="http://schemas.microsoft.com/office/drawing/2014/main" id="{9FFD9BB0-7203-4C59-A55B-62426E8C86EE}"/>
              </a:ext>
            </a:extLst>
          </p:cNvPr>
          <p:cNvSpPr/>
          <p:nvPr/>
        </p:nvSpPr>
        <p:spPr>
          <a:xfrm>
            <a:off x="4522358" y="2141365"/>
            <a:ext cx="3147284" cy="25752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sp>
        <p:nvSpPr>
          <p:cNvPr id="2" name="Rectangle 1">
            <a:extLst>
              <a:ext uri="{FF2B5EF4-FFF2-40B4-BE49-F238E27FC236}">
                <a16:creationId xmlns:a16="http://schemas.microsoft.com/office/drawing/2014/main" id="{AF93F8A5-C14C-497F-A48C-3F8D119BC2F5}"/>
              </a:ext>
            </a:extLst>
          </p:cNvPr>
          <p:cNvSpPr/>
          <p:nvPr/>
        </p:nvSpPr>
        <p:spPr>
          <a:xfrm>
            <a:off x="829729" y="281427"/>
            <a:ext cx="10081498" cy="1592808"/>
          </a:xfrm>
          <a:prstGeom prst="rect">
            <a:avLst/>
          </a:prstGeom>
        </p:spPr>
        <p:txBody>
          <a:bodyPr wrap="square">
            <a:spAutoFit/>
          </a:bodyPr>
          <a:lstStyle/>
          <a:p>
            <a:pPr algn="ctr"/>
            <a:r>
              <a:rPr lang="en-GB" sz="2802" b="1" dirty="0"/>
              <a:t>Engineering outreach operates within a wider </a:t>
            </a:r>
            <a:r>
              <a:rPr lang="en-GB" sz="2802" b="1" dirty="0" err="1"/>
              <a:t>exo</a:t>
            </a:r>
            <a:r>
              <a:rPr lang="en-GB" sz="2802" b="1" dirty="0"/>
              <a:t>-system</a:t>
            </a:r>
          </a:p>
          <a:p>
            <a:pPr algn="ctr"/>
            <a:endParaRPr lang="en-GB" sz="1737" dirty="0">
              <a:latin typeface="+mj-lt"/>
            </a:endParaRPr>
          </a:p>
          <a:p>
            <a:pPr algn="ctr"/>
            <a:r>
              <a:rPr lang="en-GB" sz="1737" dirty="0"/>
              <a:t>The extent to which the UK is able to develop a diverse engineering workforce is affected by a range of forces, including institutions and policies, norms and inclusion, resources and infrastructure.</a:t>
            </a:r>
          </a:p>
        </p:txBody>
      </p:sp>
      <p:sp>
        <p:nvSpPr>
          <p:cNvPr id="5" name="Rectangle 4">
            <a:extLst>
              <a:ext uri="{FF2B5EF4-FFF2-40B4-BE49-F238E27FC236}">
                <a16:creationId xmlns:a16="http://schemas.microsoft.com/office/drawing/2014/main" id="{5761D1FA-914F-46FD-8EA0-A2F8BF1D5EE6}"/>
              </a:ext>
            </a:extLst>
          </p:cNvPr>
          <p:cNvSpPr/>
          <p:nvPr/>
        </p:nvSpPr>
        <p:spPr>
          <a:xfrm>
            <a:off x="867617" y="2905408"/>
            <a:ext cx="2180531" cy="299313"/>
          </a:xfrm>
          <a:prstGeom prst="rect">
            <a:avLst/>
          </a:prstGeom>
        </p:spPr>
        <p:txBody>
          <a:bodyPr wrap="square">
            <a:spAutoFit/>
          </a:bodyPr>
          <a:lstStyle/>
          <a:p>
            <a:pPr algn="ctr"/>
            <a:r>
              <a:rPr lang="en-GB" sz="1345" i="1" dirty="0">
                <a:solidFill>
                  <a:schemeClr val="bg1">
                    <a:lumMod val="50000"/>
                  </a:schemeClr>
                </a:solidFill>
              </a:rPr>
              <a:t>Government</a:t>
            </a:r>
          </a:p>
        </p:txBody>
      </p:sp>
      <p:sp>
        <p:nvSpPr>
          <p:cNvPr id="6" name="Rectangle 5">
            <a:extLst>
              <a:ext uri="{FF2B5EF4-FFF2-40B4-BE49-F238E27FC236}">
                <a16:creationId xmlns:a16="http://schemas.microsoft.com/office/drawing/2014/main" id="{61AB2ED0-5E4D-48F3-A577-264B5D8E4023}"/>
              </a:ext>
            </a:extLst>
          </p:cNvPr>
          <p:cNvSpPr/>
          <p:nvPr/>
        </p:nvSpPr>
        <p:spPr>
          <a:xfrm>
            <a:off x="969671" y="3810064"/>
            <a:ext cx="2180531" cy="299313"/>
          </a:xfrm>
          <a:prstGeom prst="rect">
            <a:avLst/>
          </a:prstGeom>
        </p:spPr>
        <p:txBody>
          <a:bodyPr wrap="square">
            <a:spAutoFit/>
          </a:bodyPr>
          <a:lstStyle/>
          <a:p>
            <a:pPr algn="ctr"/>
            <a:r>
              <a:rPr lang="en-GB" sz="1345" i="1" dirty="0">
                <a:solidFill>
                  <a:schemeClr val="bg1">
                    <a:lumMod val="50000"/>
                  </a:schemeClr>
                </a:solidFill>
              </a:rPr>
              <a:t>Education leaders</a:t>
            </a:r>
          </a:p>
        </p:txBody>
      </p:sp>
      <p:sp>
        <p:nvSpPr>
          <p:cNvPr id="7" name="Rectangle 6">
            <a:extLst>
              <a:ext uri="{FF2B5EF4-FFF2-40B4-BE49-F238E27FC236}">
                <a16:creationId xmlns:a16="http://schemas.microsoft.com/office/drawing/2014/main" id="{29DBC7A9-2C1E-4153-8B02-614E3E20BE1E}"/>
              </a:ext>
            </a:extLst>
          </p:cNvPr>
          <p:cNvSpPr/>
          <p:nvPr/>
        </p:nvSpPr>
        <p:spPr>
          <a:xfrm>
            <a:off x="2353411" y="5388483"/>
            <a:ext cx="2180531" cy="299313"/>
          </a:xfrm>
          <a:prstGeom prst="rect">
            <a:avLst/>
          </a:prstGeom>
        </p:spPr>
        <p:txBody>
          <a:bodyPr wrap="square">
            <a:spAutoFit/>
          </a:bodyPr>
          <a:lstStyle/>
          <a:p>
            <a:pPr algn="ctr"/>
            <a:r>
              <a:rPr lang="en-GB" sz="1345" i="1" dirty="0">
                <a:solidFill>
                  <a:schemeClr val="bg1">
                    <a:lumMod val="50000"/>
                  </a:schemeClr>
                </a:solidFill>
              </a:rPr>
              <a:t>Teachers</a:t>
            </a:r>
          </a:p>
        </p:txBody>
      </p:sp>
      <p:sp>
        <p:nvSpPr>
          <p:cNvPr id="8" name="Rectangle 7">
            <a:extLst>
              <a:ext uri="{FF2B5EF4-FFF2-40B4-BE49-F238E27FC236}">
                <a16:creationId xmlns:a16="http://schemas.microsoft.com/office/drawing/2014/main" id="{6FC4D869-0070-41ED-B4CB-3E8B086E8863}"/>
              </a:ext>
            </a:extLst>
          </p:cNvPr>
          <p:cNvSpPr/>
          <p:nvPr/>
        </p:nvSpPr>
        <p:spPr>
          <a:xfrm>
            <a:off x="5005734" y="5636851"/>
            <a:ext cx="2180531" cy="299313"/>
          </a:xfrm>
          <a:prstGeom prst="rect">
            <a:avLst/>
          </a:prstGeom>
        </p:spPr>
        <p:txBody>
          <a:bodyPr wrap="square">
            <a:spAutoFit/>
          </a:bodyPr>
          <a:lstStyle/>
          <a:p>
            <a:pPr algn="ctr"/>
            <a:r>
              <a:rPr lang="en-GB" sz="1345" i="1" dirty="0">
                <a:solidFill>
                  <a:schemeClr val="bg1">
                    <a:lumMod val="50000"/>
                  </a:schemeClr>
                </a:solidFill>
              </a:rPr>
              <a:t>Parents</a:t>
            </a:r>
          </a:p>
        </p:txBody>
      </p:sp>
      <p:sp>
        <p:nvSpPr>
          <p:cNvPr id="9" name="Rectangle 8">
            <a:extLst>
              <a:ext uri="{FF2B5EF4-FFF2-40B4-BE49-F238E27FC236}">
                <a16:creationId xmlns:a16="http://schemas.microsoft.com/office/drawing/2014/main" id="{39450348-F185-4ED8-B59B-885CF1FEDC52}"/>
              </a:ext>
            </a:extLst>
          </p:cNvPr>
          <p:cNvSpPr/>
          <p:nvPr/>
        </p:nvSpPr>
        <p:spPr>
          <a:xfrm>
            <a:off x="8150349" y="5388483"/>
            <a:ext cx="2180531" cy="299313"/>
          </a:xfrm>
          <a:prstGeom prst="rect">
            <a:avLst/>
          </a:prstGeom>
        </p:spPr>
        <p:txBody>
          <a:bodyPr wrap="square">
            <a:spAutoFit/>
          </a:bodyPr>
          <a:lstStyle/>
          <a:p>
            <a:pPr algn="ctr"/>
            <a:r>
              <a:rPr lang="en-GB" sz="1345" i="1" dirty="0">
                <a:solidFill>
                  <a:schemeClr val="bg1">
                    <a:lumMod val="50000"/>
                  </a:schemeClr>
                </a:solidFill>
              </a:rPr>
              <a:t>Employers</a:t>
            </a:r>
          </a:p>
        </p:txBody>
      </p:sp>
      <p:sp>
        <p:nvSpPr>
          <p:cNvPr id="11" name="Rectangle 10">
            <a:extLst>
              <a:ext uri="{FF2B5EF4-FFF2-40B4-BE49-F238E27FC236}">
                <a16:creationId xmlns:a16="http://schemas.microsoft.com/office/drawing/2014/main" id="{8B3B697F-5359-4FE8-A96A-C8E931D96E82}"/>
              </a:ext>
            </a:extLst>
          </p:cNvPr>
          <p:cNvSpPr/>
          <p:nvPr/>
        </p:nvSpPr>
        <p:spPr>
          <a:xfrm>
            <a:off x="9143852" y="3810064"/>
            <a:ext cx="2180531" cy="299313"/>
          </a:xfrm>
          <a:prstGeom prst="rect">
            <a:avLst/>
          </a:prstGeom>
        </p:spPr>
        <p:txBody>
          <a:bodyPr wrap="square">
            <a:spAutoFit/>
          </a:bodyPr>
          <a:lstStyle/>
          <a:p>
            <a:pPr algn="ctr"/>
            <a:r>
              <a:rPr lang="en-GB" sz="1345" i="1" dirty="0">
                <a:solidFill>
                  <a:schemeClr val="bg1">
                    <a:lumMod val="50000"/>
                  </a:schemeClr>
                </a:solidFill>
              </a:rPr>
              <a:t>Careers advisors</a:t>
            </a:r>
          </a:p>
        </p:txBody>
      </p:sp>
      <p:sp>
        <p:nvSpPr>
          <p:cNvPr id="12" name="Rectangle 11">
            <a:extLst>
              <a:ext uri="{FF2B5EF4-FFF2-40B4-BE49-F238E27FC236}">
                <a16:creationId xmlns:a16="http://schemas.microsoft.com/office/drawing/2014/main" id="{7E4DFA82-8C5E-42D9-AE1B-9448C54C8771}"/>
              </a:ext>
            </a:extLst>
          </p:cNvPr>
          <p:cNvSpPr/>
          <p:nvPr/>
        </p:nvSpPr>
        <p:spPr>
          <a:xfrm>
            <a:off x="8730696" y="2507580"/>
            <a:ext cx="2180531" cy="299313"/>
          </a:xfrm>
          <a:prstGeom prst="rect">
            <a:avLst/>
          </a:prstGeom>
        </p:spPr>
        <p:txBody>
          <a:bodyPr wrap="square">
            <a:spAutoFit/>
          </a:bodyPr>
          <a:lstStyle/>
          <a:p>
            <a:pPr algn="ctr"/>
            <a:r>
              <a:rPr lang="en-GB" sz="1345" i="1" dirty="0">
                <a:solidFill>
                  <a:schemeClr val="bg1">
                    <a:lumMod val="50000"/>
                  </a:schemeClr>
                </a:solidFill>
              </a:rPr>
              <a:t>Engineering institutions</a:t>
            </a:r>
          </a:p>
        </p:txBody>
      </p:sp>
      <p:sp>
        <p:nvSpPr>
          <p:cNvPr id="13" name="Rectangle 12">
            <a:extLst>
              <a:ext uri="{FF2B5EF4-FFF2-40B4-BE49-F238E27FC236}">
                <a16:creationId xmlns:a16="http://schemas.microsoft.com/office/drawing/2014/main" id="{03840FBA-9848-4E6C-8791-1A65F031744B}"/>
              </a:ext>
            </a:extLst>
          </p:cNvPr>
          <p:cNvSpPr/>
          <p:nvPr/>
        </p:nvSpPr>
        <p:spPr>
          <a:xfrm>
            <a:off x="1957882" y="3312596"/>
            <a:ext cx="2180531" cy="299313"/>
          </a:xfrm>
          <a:prstGeom prst="rect">
            <a:avLst/>
          </a:prstGeom>
        </p:spPr>
        <p:txBody>
          <a:bodyPr wrap="square">
            <a:spAutoFit/>
          </a:bodyPr>
          <a:lstStyle/>
          <a:p>
            <a:pPr algn="ctr"/>
            <a:r>
              <a:rPr lang="en-GB" sz="1345" i="1" dirty="0">
                <a:solidFill>
                  <a:srgbClr val="0070C0"/>
                </a:solidFill>
              </a:rPr>
              <a:t>Policy strategies</a:t>
            </a:r>
          </a:p>
        </p:txBody>
      </p:sp>
      <p:sp>
        <p:nvSpPr>
          <p:cNvPr id="14" name="Rectangle 13">
            <a:extLst>
              <a:ext uri="{FF2B5EF4-FFF2-40B4-BE49-F238E27FC236}">
                <a16:creationId xmlns:a16="http://schemas.microsoft.com/office/drawing/2014/main" id="{D249E3F3-3E9D-4B08-A65A-B8969D8689AB}"/>
              </a:ext>
            </a:extLst>
          </p:cNvPr>
          <p:cNvSpPr/>
          <p:nvPr/>
        </p:nvSpPr>
        <p:spPr>
          <a:xfrm>
            <a:off x="8315032" y="3241460"/>
            <a:ext cx="2444363" cy="299313"/>
          </a:xfrm>
          <a:prstGeom prst="rect">
            <a:avLst/>
          </a:prstGeom>
        </p:spPr>
        <p:txBody>
          <a:bodyPr wrap="square">
            <a:spAutoFit/>
          </a:bodyPr>
          <a:lstStyle/>
          <a:p>
            <a:pPr algn="ctr"/>
            <a:r>
              <a:rPr lang="en-GB" sz="1345" i="1" dirty="0">
                <a:solidFill>
                  <a:srgbClr val="0070C0"/>
                </a:solidFill>
              </a:rPr>
              <a:t>Perceptions and attitudes</a:t>
            </a:r>
          </a:p>
        </p:txBody>
      </p:sp>
      <p:sp>
        <p:nvSpPr>
          <p:cNvPr id="15" name="Rectangle 14">
            <a:extLst>
              <a:ext uri="{FF2B5EF4-FFF2-40B4-BE49-F238E27FC236}">
                <a16:creationId xmlns:a16="http://schemas.microsoft.com/office/drawing/2014/main" id="{69B7AAA1-9019-4530-BE0E-96252194B39E}"/>
              </a:ext>
            </a:extLst>
          </p:cNvPr>
          <p:cNvSpPr/>
          <p:nvPr/>
        </p:nvSpPr>
        <p:spPr>
          <a:xfrm>
            <a:off x="8053586" y="4587071"/>
            <a:ext cx="2444363" cy="299313"/>
          </a:xfrm>
          <a:prstGeom prst="rect">
            <a:avLst/>
          </a:prstGeom>
        </p:spPr>
        <p:txBody>
          <a:bodyPr wrap="square">
            <a:spAutoFit/>
          </a:bodyPr>
          <a:lstStyle/>
          <a:p>
            <a:pPr algn="ctr"/>
            <a:r>
              <a:rPr lang="en-GB" sz="1345" i="1" dirty="0">
                <a:solidFill>
                  <a:srgbClr val="0070C0"/>
                </a:solidFill>
              </a:rPr>
              <a:t>Labour market demand</a:t>
            </a:r>
          </a:p>
        </p:txBody>
      </p:sp>
      <p:sp>
        <p:nvSpPr>
          <p:cNvPr id="16" name="Rectangle 15">
            <a:extLst>
              <a:ext uri="{FF2B5EF4-FFF2-40B4-BE49-F238E27FC236}">
                <a16:creationId xmlns:a16="http://schemas.microsoft.com/office/drawing/2014/main" id="{F519E4EB-FCE6-419B-A6B6-7A565B3FB098}"/>
              </a:ext>
            </a:extLst>
          </p:cNvPr>
          <p:cNvSpPr/>
          <p:nvPr/>
        </p:nvSpPr>
        <p:spPr>
          <a:xfrm>
            <a:off x="7031204" y="5932424"/>
            <a:ext cx="2444363" cy="299313"/>
          </a:xfrm>
          <a:prstGeom prst="rect">
            <a:avLst/>
          </a:prstGeom>
        </p:spPr>
        <p:txBody>
          <a:bodyPr wrap="square">
            <a:spAutoFit/>
          </a:bodyPr>
          <a:lstStyle/>
          <a:p>
            <a:pPr algn="ctr"/>
            <a:r>
              <a:rPr lang="en-GB" sz="1345" i="1" dirty="0">
                <a:solidFill>
                  <a:srgbClr val="0070C0"/>
                </a:solidFill>
              </a:rPr>
              <a:t>Recruitment practices</a:t>
            </a:r>
          </a:p>
        </p:txBody>
      </p:sp>
      <p:sp>
        <p:nvSpPr>
          <p:cNvPr id="17" name="Rectangle 16">
            <a:extLst>
              <a:ext uri="{FF2B5EF4-FFF2-40B4-BE49-F238E27FC236}">
                <a16:creationId xmlns:a16="http://schemas.microsoft.com/office/drawing/2014/main" id="{ED6F7F39-4CD5-44E7-87B3-2693D8B9BE2B}"/>
              </a:ext>
            </a:extLst>
          </p:cNvPr>
          <p:cNvSpPr/>
          <p:nvPr/>
        </p:nvSpPr>
        <p:spPr>
          <a:xfrm>
            <a:off x="4850672" y="6359961"/>
            <a:ext cx="2180531" cy="506292"/>
          </a:xfrm>
          <a:prstGeom prst="rect">
            <a:avLst/>
          </a:prstGeom>
        </p:spPr>
        <p:txBody>
          <a:bodyPr wrap="square">
            <a:spAutoFit/>
          </a:bodyPr>
          <a:lstStyle/>
          <a:p>
            <a:pPr algn="ctr"/>
            <a:r>
              <a:rPr lang="en-GB" sz="1345" i="1" dirty="0">
                <a:solidFill>
                  <a:srgbClr val="0070C0"/>
                </a:solidFill>
              </a:rPr>
              <a:t>Science and cultural capital</a:t>
            </a:r>
          </a:p>
        </p:txBody>
      </p:sp>
      <p:sp>
        <p:nvSpPr>
          <p:cNvPr id="18" name="Rectangle 17">
            <a:extLst>
              <a:ext uri="{FF2B5EF4-FFF2-40B4-BE49-F238E27FC236}">
                <a16:creationId xmlns:a16="http://schemas.microsoft.com/office/drawing/2014/main" id="{CF59B6E2-CD15-45DE-A7D6-9DE93BCBC401}"/>
              </a:ext>
            </a:extLst>
          </p:cNvPr>
          <p:cNvSpPr/>
          <p:nvPr/>
        </p:nvSpPr>
        <p:spPr>
          <a:xfrm>
            <a:off x="1599698" y="4746968"/>
            <a:ext cx="2335593" cy="299313"/>
          </a:xfrm>
          <a:prstGeom prst="rect">
            <a:avLst/>
          </a:prstGeom>
        </p:spPr>
        <p:txBody>
          <a:bodyPr wrap="square">
            <a:spAutoFit/>
          </a:bodyPr>
          <a:lstStyle/>
          <a:p>
            <a:pPr algn="ctr"/>
            <a:r>
              <a:rPr lang="en-GB" sz="1345" i="1" dirty="0">
                <a:solidFill>
                  <a:srgbClr val="0070C0"/>
                </a:solidFill>
              </a:rPr>
              <a:t>Curriculum</a:t>
            </a:r>
          </a:p>
        </p:txBody>
      </p:sp>
      <p:sp>
        <p:nvSpPr>
          <p:cNvPr id="19" name="Rectangle 18">
            <a:extLst>
              <a:ext uri="{FF2B5EF4-FFF2-40B4-BE49-F238E27FC236}">
                <a16:creationId xmlns:a16="http://schemas.microsoft.com/office/drawing/2014/main" id="{C2424EF3-7A27-4502-B7A5-9BE564AC0142}"/>
              </a:ext>
            </a:extLst>
          </p:cNvPr>
          <p:cNvSpPr/>
          <p:nvPr/>
        </p:nvSpPr>
        <p:spPr>
          <a:xfrm>
            <a:off x="1845043" y="2263925"/>
            <a:ext cx="2180531" cy="299313"/>
          </a:xfrm>
          <a:prstGeom prst="rect">
            <a:avLst/>
          </a:prstGeom>
        </p:spPr>
        <p:txBody>
          <a:bodyPr wrap="square">
            <a:spAutoFit/>
          </a:bodyPr>
          <a:lstStyle/>
          <a:p>
            <a:pPr algn="ctr"/>
            <a:r>
              <a:rPr lang="en-GB" sz="1345" i="1" dirty="0">
                <a:solidFill>
                  <a:srgbClr val="0070C0"/>
                </a:solidFill>
                <a:latin typeface="+mj-lt"/>
              </a:rPr>
              <a:t>Media portrayals</a:t>
            </a:r>
          </a:p>
        </p:txBody>
      </p:sp>
      <p:sp>
        <p:nvSpPr>
          <p:cNvPr id="20" name="Rectangle 19">
            <a:extLst>
              <a:ext uri="{FF2B5EF4-FFF2-40B4-BE49-F238E27FC236}">
                <a16:creationId xmlns:a16="http://schemas.microsoft.com/office/drawing/2014/main" id="{18CCAA8B-2CDA-481F-9DDB-50BB457AA741}"/>
              </a:ext>
            </a:extLst>
          </p:cNvPr>
          <p:cNvSpPr/>
          <p:nvPr/>
        </p:nvSpPr>
        <p:spPr>
          <a:xfrm>
            <a:off x="2555222" y="5932424"/>
            <a:ext cx="2335593" cy="299313"/>
          </a:xfrm>
          <a:prstGeom prst="rect">
            <a:avLst/>
          </a:prstGeom>
        </p:spPr>
        <p:txBody>
          <a:bodyPr wrap="square">
            <a:spAutoFit/>
          </a:bodyPr>
          <a:lstStyle/>
          <a:p>
            <a:pPr algn="ctr"/>
            <a:r>
              <a:rPr lang="en-GB" sz="1345" i="1" dirty="0">
                <a:solidFill>
                  <a:srgbClr val="0070C0"/>
                </a:solidFill>
              </a:rPr>
              <a:t>Teaching quality</a:t>
            </a:r>
          </a:p>
        </p:txBody>
      </p:sp>
    </p:spTree>
    <p:extLst>
      <p:ext uri="{BB962C8B-B14F-4D97-AF65-F5344CB8AC3E}">
        <p14:creationId xmlns:p14="http://schemas.microsoft.com/office/powerpoint/2010/main" val="971573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04198FD8-A752-4E72-9F44-65843C8CEFAE}"/>
              </a:ext>
            </a:extLst>
          </p:cNvPr>
          <p:cNvSpPr/>
          <p:nvPr/>
        </p:nvSpPr>
        <p:spPr>
          <a:xfrm>
            <a:off x="74" y="0"/>
            <a:ext cx="12191852" cy="6858000"/>
          </a:xfrm>
          <a:prstGeom prst="ellipse">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5618" tIns="12809" rIns="25618" bIns="12809" numCol="1" spcCol="0" rtlCol="0" fromWordArt="0" anchor="ctr" anchorCtr="0" forceAA="0" compatLnSpc="1">
            <a:prstTxWarp prst="textNoShape">
              <a:avLst/>
            </a:prstTxWarp>
            <a:noAutofit/>
          </a:bodyPr>
          <a:lstStyle/>
          <a:p>
            <a:pPr algn="ctr"/>
            <a:endParaRPr lang="en-GB" sz="504" dirty="0"/>
          </a:p>
        </p:txBody>
      </p:sp>
      <p:sp>
        <p:nvSpPr>
          <p:cNvPr id="22" name="Rectangle 21">
            <a:extLst>
              <a:ext uri="{FF2B5EF4-FFF2-40B4-BE49-F238E27FC236}">
                <a16:creationId xmlns:a16="http://schemas.microsoft.com/office/drawing/2014/main" id="{3C74DA65-3B0F-4A84-A211-AAA48C385389}"/>
              </a:ext>
            </a:extLst>
          </p:cNvPr>
          <p:cNvSpPr/>
          <p:nvPr/>
        </p:nvSpPr>
        <p:spPr>
          <a:xfrm>
            <a:off x="8756066" y="2141365"/>
            <a:ext cx="3147284" cy="257527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17" dirty="0">
              <a:solidFill>
                <a:schemeClr val="bg1"/>
              </a:solidFill>
            </a:endParaRPr>
          </a:p>
          <a:p>
            <a:pPr algn="ctr"/>
            <a:r>
              <a:rPr lang="en-GB" sz="2017" dirty="0">
                <a:solidFill>
                  <a:schemeClr val="bg1"/>
                </a:solidFill>
              </a:rPr>
              <a:t>A diverse engineering workforce that meets the needs of the UK, now and into the future</a:t>
            </a:r>
          </a:p>
          <a:p>
            <a:pPr algn="ctr"/>
            <a:endParaRPr lang="en-GB" sz="2017" dirty="0">
              <a:solidFill>
                <a:schemeClr val="bg1"/>
              </a:solidFill>
            </a:endParaRPr>
          </a:p>
          <a:p>
            <a:pPr algn="ctr"/>
            <a:endParaRPr lang="en-GB" sz="2017" dirty="0">
              <a:solidFill>
                <a:schemeClr val="bg1"/>
              </a:solidFill>
            </a:endParaRPr>
          </a:p>
        </p:txBody>
      </p:sp>
      <p:sp>
        <p:nvSpPr>
          <p:cNvPr id="8" name="Rectangle 7">
            <a:extLst>
              <a:ext uri="{FF2B5EF4-FFF2-40B4-BE49-F238E27FC236}">
                <a16:creationId xmlns:a16="http://schemas.microsoft.com/office/drawing/2014/main" id="{4369EA76-7BDB-48FF-A149-A5073BC30D37}"/>
              </a:ext>
            </a:extLst>
          </p:cNvPr>
          <p:cNvSpPr/>
          <p:nvPr/>
        </p:nvSpPr>
        <p:spPr>
          <a:xfrm>
            <a:off x="1274620" y="2176839"/>
            <a:ext cx="7303708" cy="2679580"/>
          </a:xfrm>
          <a:prstGeom prst="rect">
            <a:avLst/>
          </a:prstGeom>
        </p:spPr>
        <p:txBody>
          <a:bodyPr wrap="square">
            <a:spAutoFit/>
          </a:bodyPr>
          <a:lstStyle/>
          <a:p>
            <a:pPr algn="ctr"/>
            <a:r>
              <a:rPr lang="en-GB" sz="2802" b="1" dirty="0"/>
              <a:t>Given the huge amount of factors at play </a:t>
            </a:r>
          </a:p>
          <a:p>
            <a:pPr algn="ctr"/>
            <a:r>
              <a:rPr lang="en-GB" sz="2802" b="1" dirty="0"/>
              <a:t>– and the length of time that elapses from the time we engage a young person and they enter the workforce – </a:t>
            </a:r>
          </a:p>
          <a:p>
            <a:pPr algn="ctr"/>
            <a:r>
              <a:rPr lang="en-GB" sz="2802" b="1" dirty="0"/>
              <a:t>how do we measure impact?</a:t>
            </a:r>
          </a:p>
          <a:p>
            <a:pPr algn="ctr"/>
            <a:endParaRPr lang="en-GB" sz="2802" b="1" dirty="0">
              <a:latin typeface="+mj-lt"/>
            </a:endParaRPr>
          </a:p>
        </p:txBody>
      </p:sp>
      <p:sp>
        <p:nvSpPr>
          <p:cNvPr id="6" name="Rectangle 5">
            <a:extLst>
              <a:ext uri="{FF2B5EF4-FFF2-40B4-BE49-F238E27FC236}">
                <a16:creationId xmlns:a16="http://schemas.microsoft.com/office/drawing/2014/main" id="{BBB68EE3-3CBC-49A2-8412-7E9EA24BA705}"/>
              </a:ext>
            </a:extLst>
          </p:cNvPr>
          <p:cNvSpPr/>
          <p:nvPr/>
        </p:nvSpPr>
        <p:spPr>
          <a:xfrm>
            <a:off x="393521" y="5149566"/>
            <a:ext cx="3901388" cy="1290866"/>
          </a:xfrm>
          <a:prstGeom prst="rect">
            <a:avLst/>
          </a:prstGeom>
        </p:spPr>
        <p:txBody>
          <a:bodyPr wrap="square">
            <a:spAutoFit/>
          </a:bodyPr>
          <a:lstStyle/>
          <a:p>
            <a:pPr algn="ctr"/>
            <a:r>
              <a:rPr lang="en-GB" sz="2017" dirty="0">
                <a:solidFill>
                  <a:schemeClr val="bg1">
                    <a:lumMod val="50000"/>
                  </a:schemeClr>
                </a:solidFill>
              </a:rPr>
              <a:t>Eco-system of institutions and policies, norms and inclusion, resources and infrastructure </a:t>
            </a:r>
          </a:p>
          <a:p>
            <a:pPr algn="ctr"/>
            <a:endParaRPr lang="en-GB" sz="1737" dirty="0">
              <a:solidFill>
                <a:schemeClr val="bg1">
                  <a:lumMod val="50000"/>
                </a:schemeClr>
              </a:solidFill>
            </a:endParaRPr>
          </a:p>
        </p:txBody>
      </p:sp>
    </p:spTree>
    <p:extLst>
      <p:ext uri="{BB962C8B-B14F-4D97-AF65-F5344CB8AC3E}">
        <p14:creationId xmlns:p14="http://schemas.microsoft.com/office/powerpoint/2010/main" val="2660325984"/>
      </p:ext>
    </p:extLst>
  </p:cSld>
  <p:clrMapOvr>
    <a:masterClrMapping/>
  </p:clrMapOvr>
</p:sld>
</file>

<file path=ppt/theme/theme1.xml><?xml version="1.0" encoding="utf-8"?>
<a:theme xmlns:a="http://schemas.openxmlformats.org/drawingml/2006/main" name="EngineeringUK Blank with lin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K template refresh master layout.potx" id="{D2B5F21F-E9B2-44BF-A712-C90AE7A9C13A}" vid="{5CD97BE9-6CC4-48B4-B7FE-E2F1859644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9972</TotalTime>
  <Words>4305</Words>
  <Application>Microsoft Office PowerPoint</Application>
  <PresentationFormat>Widescreen</PresentationFormat>
  <Paragraphs>892</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Trebuchet MS</vt:lpstr>
      <vt:lpstr>Calibri</vt:lpstr>
      <vt:lpstr>Arial</vt:lpstr>
      <vt:lpstr>EngineeringUK Blank with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Edwards</dc:creator>
  <cp:lastModifiedBy>Steph Neave</cp:lastModifiedBy>
  <cp:revision>271</cp:revision>
  <cp:lastPrinted>2021-03-01T23:09:29Z</cp:lastPrinted>
  <dcterms:created xsi:type="dcterms:W3CDTF">2019-10-23T08:10:19Z</dcterms:created>
  <dcterms:modified xsi:type="dcterms:W3CDTF">2021-03-02T14:24:48Z</dcterms:modified>
</cp:coreProperties>
</file>