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 id="2147483660" r:id="rId6"/>
  </p:sldMasterIdLst>
  <p:notesMasterIdLst>
    <p:notesMasterId r:id="rId29"/>
  </p:notesMasterIdLst>
  <p:sldIdLst>
    <p:sldId id="257" r:id="rId7"/>
    <p:sldId id="286" r:id="rId8"/>
    <p:sldId id="267" r:id="rId9"/>
    <p:sldId id="256" r:id="rId10"/>
    <p:sldId id="306" r:id="rId11"/>
    <p:sldId id="307" r:id="rId12"/>
    <p:sldId id="305" r:id="rId13"/>
    <p:sldId id="308" r:id="rId14"/>
    <p:sldId id="304" r:id="rId15"/>
    <p:sldId id="315" r:id="rId16"/>
    <p:sldId id="316" r:id="rId17"/>
    <p:sldId id="319" r:id="rId18"/>
    <p:sldId id="320" r:id="rId19"/>
    <p:sldId id="291" r:id="rId20"/>
    <p:sldId id="317" r:id="rId21"/>
    <p:sldId id="310" r:id="rId22"/>
    <p:sldId id="311" r:id="rId23"/>
    <p:sldId id="318" r:id="rId24"/>
    <p:sldId id="309" r:id="rId25"/>
    <p:sldId id="292" r:id="rId26"/>
    <p:sldId id="262" r:id="rId27"/>
    <p:sldId id="294"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emence Bernard-Colombat" initials="CB" lastIdx="2" clrIdx="0">
    <p:extLst>
      <p:ext uri="{19B8F6BF-5375-455C-9EA6-DF929625EA0E}">
        <p15:presenceInfo xmlns:p15="http://schemas.microsoft.com/office/powerpoint/2012/main" userId="S::clemence@hopscotchconsulting.co.uk::225ee9d0-5b89-47ba-be8a-cb4c2990d53a" providerId="AD"/>
      </p:ext>
    </p:extLst>
  </p:cmAuthor>
  <p:cmAuthor id="2" name="Tiffany Barwick" initials="TB" lastIdx="2" clrIdx="1">
    <p:extLst>
      <p:ext uri="{19B8F6BF-5375-455C-9EA6-DF929625EA0E}">
        <p15:presenceInfo xmlns:p15="http://schemas.microsoft.com/office/powerpoint/2012/main" userId="S::tiff@hopscotchconsulting.co.uk::91e5cad7-703e-4385-80c2-21f2f62ba015" providerId="AD"/>
      </p:ext>
    </p:extLst>
  </p:cmAuthor>
  <p:cmAuthor id="3" name="Isabella Park" initials="IP" lastIdx="17" clrIdx="2">
    <p:extLst>
      <p:ext uri="{19B8F6BF-5375-455C-9EA6-DF929625EA0E}">
        <p15:presenceInfo xmlns:p15="http://schemas.microsoft.com/office/powerpoint/2012/main" userId="65e5f55ea71344b4" providerId="Windows Live"/>
      </p:ext>
    </p:extLst>
  </p:cmAuthor>
  <p:cmAuthor id="4" name="Robert Cremona" initials="RC" lastIdx="10" clrIdx="3">
    <p:extLst>
      <p:ext uri="{19B8F6BF-5375-455C-9EA6-DF929625EA0E}">
        <p15:presenceInfo xmlns:p15="http://schemas.microsoft.com/office/powerpoint/2012/main" userId="S::Robert.Cremona@gatsby.org.uk::7b0e2013-2ff3-4188-931f-d55cbe2fa927" providerId="AD"/>
      </p:ext>
    </p:extLst>
  </p:cmAuthor>
  <p:cmAuthor id="5" name="Beth Jones" initials="BJ" lastIdx="15" clrIdx="4">
    <p:extLst>
      <p:ext uri="{19B8F6BF-5375-455C-9EA6-DF929625EA0E}">
        <p15:presenceInfo xmlns:p15="http://schemas.microsoft.com/office/powerpoint/2012/main" userId="S::bj@gatsby.org.uk::583c0d49-59a2-4fde-8f0c-1206651206e8" providerId="AD"/>
      </p:ext>
    </p:extLst>
  </p:cmAuthor>
  <p:cmAuthor id="6" name="Sophie Farrington" initials="SF" lastIdx="1" clrIdx="5">
    <p:extLst>
      <p:ext uri="{19B8F6BF-5375-455C-9EA6-DF929625EA0E}">
        <p15:presenceInfo xmlns:p15="http://schemas.microsoft.com/office/powerpoint/2012/main" userId="S::sophie@hopscotchconsulting.co.uk::0c59e725-ed14-4c74-9cf4-055bafde893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591C"/>
    <a:srgbClr val="00B7BD"/>
    <a:srgbClr val="162A49"/>
    <a:srgbClr val="565A5C"/>
    <a:srgbClr val="2733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3262" autoAdjust="0"/>
    <p:restoredTop sz="77460" autoAdjust="0"/>
  </p:normalViewPr>
  <p:slideViewPr>
    <p:cSldViewPr snapToGrid="0" snapToObjects="1">
      <p:cViewPr varScale="1">
        <p:scale>
          <a:sx n="85" d="100"/>
          <a:sy n="85" d="100"/>
        </p:scale>
        <p:origin x="792" y="90"/>
      </p:cViewPr>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commentAuthors" Target="commentAuthors.xml"/><Relationship Id="rId8"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rgbClr val="00B7BD"/>
              </a:solidFill>
              <a:ln w="19050">
                <a:solidFill>
                  <a:schemeClr val="lt1"/>
                </a:solidFill>
              </a:ln>
              <a:effectLst/>
            </c:spPr>
            <c:extLst>
              <c:ext xmlns:c16="http://schemas.microsoft.com/office/drawing/2014/chart" uri="{C3380CC4-5D6E-409C-BE32-E72D297353CC}">
                <c16:uniqueId val="{00000001-1468-A445-A1F3-396F8FB266C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468-A445-A1F3-396F8FB266C0}"/>
              </c:ext>
            </c:extLst>
          </c:dPt>
          <c:dPt>
            <c:idx val="2"/>
            <c:bubble3D val="0"/>
            <c:spPr>
              <a:solidFill>
                <a:srgbClr val="162A49"/>
              </a:solidFill>
              <a:ln w="19050">
                <a:solidFill>
                  <a:schemeClr val="lt1"/>
                </a:solidFill>
              </a:ln>
              <a:effectLst/>
            </c:spPr>
            <c:extLst>
              <c:ext xmlns:c16="http://schemas.microsoft.com/office/drawing/2014/chart" uri="{C3380CC4-5D6E-409C-BE32-E72D297353CC}">
                <c16:uniqueId val="{00000005-1468-A445-A1F3-396F8FB266C0}"/>
              </c:ext>
            </c:extLst>
          </c:dPt>
          <c:dPt>
            <c:idx val="3"/>
            <c:bubble3D val="0"/>
            <c:spPr>
              <a:solidFill>
                <a:schemeClr val="tx1">
                  <a:lumMod val="50000"/>
                  <a:lumOff val="50000"/>
                </a:schemeClr>
              </a:solidFill>
              <a:ln w="19050">
                <a:solidFill>
                  <a:schemeClr val="lt1"/>
                </a:solidFill>
              </a:ln>
              <a:effectLst/>
            </c:spPr>
            <c:extLst>
              <c:ext xmlns:c16="http://schemas.microsoft.com/office/drawing/2014/chart" uri="{C3380CC4-5D6E-409C-BE32-E72D297353CC}">
                <c16:uniqueId val="{00000007-1468-A445-A1F3-396F8FB266C0}"/>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468-A445-A1F3-396F8FB266C0}"/>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468-A445-A1F3-396F8FB266C0}"/>
                </c:ext>
              </c:extLst>
            </c:dLbl>
            <c:dLbl>
              <c:idx val="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468-A445-A1F3-396F8FB266C0}"/>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468-A445-A1F3-396F8FB266C0}"/>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Sheet1!$A$2:$A$5</c:f>
              <c:strCache>
                <c:ptCount val="4"/>
                <c:pt idx="0">
                  <c:v>Group 1</c:v>
                </c:pt>
                <c:pt idx="1">
                  <c:v>Group 2</c:v>
                </c:pt>
                <c:pt idx="2">
                  <c:v>Group 3</c:v>
                </c:pt>
                <c:pt idx="3">
                  <c:v>Group 4</c:v>
                </c:pt>
              </c:strCache>
            </c:strRef>
          </c:cat>
          <c:val>
            <c:numRef>
              <c:f>Sheet1!$B$2:$B$5</c:f>
              <c:numCache>
                <c:formatCode>0%</c:formatCode>
                <c:ptCount val="4"/>
                <c:pt idx="0">
                  <c:v>0.38</c:v>
                </c:pt>
                <c:pt idx="1">
                  <c:v>0.3</c:v>
                </c:pt>
                <c:pt idx="2">
                  <c:v>0.21</c:v>
                </c:pt>
                <c:pt idx="3">
                  <c:v>0.1</c:v>
                </c:pt>
              </c:numCache>
            </c:numRef>
          </c:val>
          <c:extLst>
            <c:ext xmlns:c16="http://schemas.microsoft.com/office/drawing/2014/chart" uri="{C3380CC4-5D6E-409C-BE32-E72D297353CC}">
              <c16:uniqueId val="{00000000-B7DA-CD46-8136-EC334E16299F}"/>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6142604174892014"/>
          <c:y val="0.86530592147375407"/>
          <c:w val="0.83857395825107983"/>
          <c:h val="0.13469407852624599"/>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CC322A-E082-4B17-9315-79E59D6E79B7}" type="datetimeFigureOut">
              <a:rPr lang="en-GB" smtClean="0"/>
              <a:t>14/09/2021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479CDB-543F-47B3-BBCA-B1B076C7BA82}" type="slidenum">
              <a:rPr lang="en-GB" smtClean="0"/>
              <a:t>‹#›</a:t>
            </a:fld>
            <a:endParaRPr lang="en-GB"/>
          </a:p>
        </p:txBody>
      </p:sp>
    </p:spTree>
    <p:extLst>
      <p:ext uri="{BB962C8B-B14F-4D97-AF65-F5344CB8AC3E}">
        <p14:creationId xmlns:p14="http://schemas.microsoft.com/office/powerpoint/2010/main" val="1843560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p:txBody>
      </p:sp>
      <p:sp>
        <p:nvSpPr>
          <p:cNvPr id="4" name="Slide Number Placeholder 3"/>
          <p:cNvSpPr>
            <a:spLocks noGrp="1"/>
          </p:cNvSpPr>
          <p:nvPr>
            <p:ph type="sldNum" sz="quarter" idx="5"/>
          </p:nvPr>
        </p:nvSpPr>
        <p:spPr/>
        <p:txBody>
          <a:bodyPr/>
          <a:lstStyle/>
          <a:p>
            <a:fld id="{5A479CDB-543F-47B3-BBCA-B1B076C7BA82}" type="slidenum">
              <a:rPr lang="en-GB" smtClean="0"/>
              <a:t>1</a:t>
            </a:fld>
            <a:endParaRPr lang="en-GB"/>
          </a:p>
        </p:txBody>
      </p:sp>
    </p:spTree>
    <p:extLst>
      <p:ext uri="{BB962C8B-B14F-4D97-AF65-F5344CB8AC3E}">
        <p14:creationId xmlns:p14="http://schemas.microsoft.com/office/powerpoint/2010/main" val="34323132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If some of the SLT or governors at your meeting are not familiar with the new careers and options landscape, you may want to </a:t>
            </a:r>
            <a:r>
              <a:rPr lang="en-GB" dirty="0"/>
              <a:t>play this short animation </a:t>
            </a:r>
            <a:r>
              <a:rPr lang="en-GB" sz="1200" dirty="0"/>
              <a:t>about how to make choices and what the options are.</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film should play when clicked, alternatively – you can watch the video here: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a:t>
            </a:r>
            <a:r>
              <a:rPr lang="en-GB" dirty="0" err="1"/>
              <a:t>www.talkingfutures.org.uk</a:t>
            </a:r>
            <a:r>
              <a:rPr lang="en-GB" dirty="0"/>
              <a:t>/resource/options-at-age-18-animation/</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479CDB-543F-47B3-BBCA-B1B076C7BA8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26159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14</a:t>
            </a:fld>
            <a:endParaRPr lang="en-GB"/>
          </a:p>
        </p:txBody>
      </p:sp>
    </p:spTree>
    <p:extLst>
      <p:ext uri="{BB962C8B-B14F-4D97-AF65-F5344CB8AC3E}">
        <p14:creationId xmlns:p14="http://schemas.microsoft.com/office/powerpoint/2010/main" val="14934673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15</a:t>
            </a:fld>
            <a:endParaRPr lang="en-GB"/>
          </a:p>
        </p:txBody>
      </p:sp>
    </p:spTree>
    <p:extLst>
      <p:ext uri="{BB962C8B-B14F-4D97-AF65-F5344CB8AC3E}">
        <p14:creationId xmlns:p14="http://schemas.microsoft.com/office/powerpoint/2010/main" val="3609843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Explain that on the next slide, you have listed the activities for your careers programme for the year.</a:t>
            </a:r>
          </a:p>
          <a:p>
            <a:r>
              <a:rPr lang="en-GB" dirty="0"/>
              <a:t>Delivering Talking Futures will require building on your current approach to careers provision to ensure the needs of parents are a priority – the materials  will be encourage us to be communicating differently, evaluating activities in an ongoing way and making your careers programme more visible to parents. This will require some CPD, but there are resources in the toolkit for this. The toolkit has been designed to minimise staff workload.</a:t>
            </a:r>
          </a:p>
          <a:p>
            <a:endParaRPr lang="en-GB" dirty="0"/>
          </a:p>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17</a:t>
            </a:fld>
            <a:endParaRPr lang="en-GB"/>
          </a:p>
        </p:txBody>
      </p:sp>
    </p:spTree>
    <p:extLst>
      <p:ext uri="{BB962C8B-B14F-4D97-AF65-F5344CB8AC3E}">
        <p14:creationId xmlns:p14="http://schemas.microsoft.com/office/powerpoint/2010/main" val="15186982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Explain that these are the activities you plan to deliver within your careers programme for the year.</a:t>
            </a:r>
          </a:p>
        </p:txBody>
      </p:sp>
      <p:sp>
        <p:nvSpPr>
          <p:cNvPr id="4" name="Slide Number Placeholder 3"/>
          <p:cNvSpPr>
            <a:spLocks noGrp="1"/>
          </p:cNvSpPr>
          <p:nvPr>
            <p:ph type="sldNum" sz="quarter" idx="5"/>
          </p:nvPr>
        </p:nvSpPr>
        <p:spPr/>
        <p:txBody>
          <a:bodyPr/>
          <a:lstStyle/>
          <a:p>
            <a:fld id="{5A479CDB-543F-47B3-BBCA-B1B076C7BA82}" type="slidenum">
              <a:rPr lang="en-GB" smtClean="0"/>
              <a:t>18</a:t>
            </a:fld>
            <a:endParaRPr lang="en-GB"/>
          </a:p>
        </p:txBody>
      </p:sp>
    </p:spTree>
    <p:extLst>
      <p:ext uri="{BB962C8B-B14F-4D97-AF65-F5344CB8AC3E}">
        <p14:creationId xmlns:p14="http://schemas.microsoft.com/office/powerpoint/2010/main" val="34941314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Talking Futures requires a new approach, explain that you’d like to audit your current provision, so you can identify changes the school/college needs to make.</a:t>
            </a:r>
          </a:p>
          <a:p>
            <a:r>
              <a:rPr lang="en-GB" dirty="0"/>
              <a:t>Remind them that careers and options provision should form part of your general parental engagement strategy. </a:t>
            </a:r>
          </a:p>
          <a:p>
            <a:r>
              <a:rPr lang="en-GB" dirty="0"/>
              <a:t>Highlight the importance of evaluation in continuous improving your careers provision.</a:t>
            </a:r>
          </a:p>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20</a:t>
            </a:fld>
            <a:endParaRPr lang="en-GB"/>
          </a:p>
        </p:txBody>
      </p:sp>
    </p:spTree>
    <p:extLst>
      <p:ext uri="{BB962C8B-B14F-4D97-AF65-F5344CB8AC3E}">
        <p14:creationId xmlns:p14="http://schemas.microsoft.com/office/powerpoint/2010/main" val="23906296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Talking Futures requires a mandate from the SLT and governors so you may want to take the opportunity to:</a:t>
            </a:r>
          </a:p>
          <a:p>
            <a:pPr marL="171450" indent="-171450">
              <a:buFont typeface="Arial" panose="020B0604020202020204" pitchFamily="34" charset="0"/>
              <a:buChar char="•"/>
            </a:pPr>
            <a:r>
              <a:rPr lang="en-GB" dirty="0"/>
              <a:t>get their commitment</a:t>
            </a:r>
          </a:p>
          <a:p>
            <a:pPr marL="171450" indent="-171450">
              <a:buFont typeface="Arial" panose="020B0604020202020204" pitchFamily="34" charset="0"/>
              <a:buChar char="•"/>
            </a:pPr>
            <a:r>
              <a:rPr lang="en-GB" dirty="0"/>
              <a:t>allocate staff to support the programme and </a:t>
            </a:r>
          </a:p>
          <a:p>
            <a:pPr marL="171450" indent="-171450">
              <a:buFont typeface="Arial" panose="020B0604020202020204" pitchFamily="34" charset="0"/>
              <a:buChar char="•"/>
            </a:pPr>
            <a:r>
              <a:rPr lang="en-GB" dirty="0"/>
              <a:t>ask for resources.</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22</a:t>
            </a:fld>
            <a:endParaRPr lang="en-GB"/>
          </a:p>
        </p:txBody>
      </p:sp>
    </p:spTree>
    <p:extLst>
      <p:ext uri="{BB962C8B-B14F-4D97-AF65-F5344CB8AC3E}">
        <p14:creationId xmlns:p14="http://schemas.microsoft.com/office/powerpoint/2010/main" val="3324903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Ask if everyone has had a chance to review the Talking Futures toolkit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Explain that you would like their support to implement the Talking Futures programme.</a:t>
            </a:r>
          </a:p>
          <a:p>
            <a:r>
              <a:rPr lang="en-GB" dirty="0"/>
              <a:t>Provide a brief overview of the plan for the meeting</a:t>
            </a:r>
          </a:p>
          <a:p>
            <a:r>
              <a:rPr lang="en-GB" dirty="0"/>
              <a:t>Introduce the idea that parents are one of the biggest influencers on students’ decisions which is why it’s critical for them to feel informed about the options themselves and understand how they can help their children.</a:t>
            </a:r>
          </a:p>
          <a:p>
            <a:r>
              <a:rPr lang="en-GB" dirty="0"/>
              <a:t>Explain that throughout this presentation and Talking Futures resources when it says parent it refers to parents, carers and guardians and can cover anyone else in a child’s immediate support network.</a:t>
            </a:r>
          </a:p>
        </p:txBody>
      </p:sp>
      <p:sp>
        <p:nvSpPr>
          <p:cNvPr id="4" name="Slide Number Placeholder 3"/>
          <p:cNvSpPr>
            <a:spLocks noGrp="1"/>
          </p:cNvSpPr>
          <p:nvPr>
            <p:ph type="sldNum" sz="quarter" idx="5"/>
          </p:nvPr>
        </p:nvSpPr>
        <p:spPr/>
        <p:txBody>
          <a:bodyPr/>
          <a:lstStyle/>
          <a:p>
            <a:fld id="{5A479CDB-543F-47B3-BBCA-B1B076C7BA82}" type="slidenum">
              <a:rPr lang="en-GB" smtClean="0"/>
              <a:t>2</a:t>
            </a:fld>
            <a:endParaRPr lang="en-GB"/>
          </a:p>
        </p:txBody>
      </p:sp>
    </p:spTree>
    <p:extLst>
      <p:ext uri="{BB962C8B-B14F-4D97-AF65-F5344CB8AC3E}">
        <p14:creationId xmlns:p14="http://schemas.microsoft.com/office/powerpoint/2010/main" val="1257698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Offer a summary of Talking Futures to frame the rest of your discussion</a:t>
            </a:r>
          </a:p>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4</a:t>
            </a:fld>
            <a:endParaRPr lang="en-GB"/>
          </a:p>
        </p:txBody>
      </p:sp>
    </p:spTree>
    <p:extLst>
      <p:ext uri="{BB962C8B-B14F-4D97-AF65-F5344CB8AC3E}">
        <p14:creationId xmlns:p14="http://schemas.microsoft.com/office/powerpoint/2010/main" val="2119137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Highlight that Gatsby undertook research in 2019 and 2020 looking at parents’ influence on their child’s options decision-making</a:t>
            </a:r>
          </a:p>
          <a:p>
            <a:r>
              <a:rPr lang="en-GB" dirty="0"/>
              <a:t>They spoke to careers leaders, teachers and the SLT.</a:t>
            </a:r>
          </a:p>
          <a:p>
            <a:r>
              <a:rPr lang="en-GB" dirty="0"/>
              <a:t>Talk through the key findings and explain that these can be found on p5 of the toolkit.</a:t>
            </a:r>
          </a:p>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6</a:t>
            </a:fld>
            <a:endParaRPr lang="en-GB"/>
          </a:p>
        </p:txBody>
      </p:sp>
    </p:spTree>
    <p:extLst>
      <p:ext uri="{BB962C8B-B14F-4D97-AF65-F5344CB8AC3E}">
        <p14:creationId xmlns:p14="http://schemas.microsoft.com/office/powerpoint/2010/main" val="1007032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Explain that Gatsby’s research identified four broad parent groups and how schools/colleges can best target each group.</a:t>
            </a:r>
          </a:p>
          <a:p>
            <a:r>
              <a:rPr lang="en-GB" dirty="0"/>
              <a:t>The research was carried out across England – so your school/college may have more than the average of a particular kind of parent group. </a:t>
            </a:r>
          </a:p>
          <a:p>
            <a:r>
              <a:rPr lang="en-GB" dirty="0"/>
              <a:t>Even if you have small numbers of certain parent groups, it’s important to try to reach all parents with your careers and options provision.</a:t>
            </a:r>
          </a:p>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7</a:t>
            </a:fld>
            <a:endParaRPr lang="en-GB"/>
          </a:p>
        </p:txBody>
      </p:sp>
    </p:spTree>
    <p:extLst>
      <p:ext uri="{BB962C8B-B14F-4D97-AF65-F5344CB8AC3E}">
        <p14:creationId xmlns:p14="http://schemas.microsoft.com/office/powerpoint/2010/main" val="1326148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8</a:t>
            </a:fld>
            <a:endParaRPr lang="en-GB"/>
          </a:p>
        </p:txBody>
      </p:sp>
    </p:spTree>
    <p:extLst>
      <p:ext uri="{BB962C8B-B14F-4D97-AF65-F5344CB8AC3E}">
        <p14:creationId xmlns:p14="http://schemas.microsoft.com/office/powerpoint/2010/main" val="18343363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Gatsby’s research identified 11 recommendations for parental engagement. Be ready to explain the recommendations in detail: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r>
              <a:rPr lang="en-GB" sz="1200" b="1" kern="1200" dirty="0">
                <a:solidFill>
                  <a:schemeClr val="tx1"/>
                </a:solidFill>
                <a:effectLst/>
                <a:latin typeface="+mn-lt"/>
                <a:ea typeface="+mn-ea"/>
                <a:cs typeface="+mn-cs"/>
              </a:rPr>
              <a:t>1. Provide timely careers information </a:t>
            </a:r>
            <a:endParaRPr lang="en-GB" dirty="0"/>
          </a:p>
          <a:p>
            <a:r>
              <a:rPr lang="en-GB" sz="1200" kern="1200" dirty="0">
                <a:solidFill>
                  <a:schemeClr val="tx1"/>
                </a:solidFill>
                <a:effectLst/>
                <a:latin typeface="+mn-lt"/>
                <a:ea typeface="+mn-ea"/>
                <a:cs typeface="+mn-cs"/>
              </a:rPr>
              <a:t>Evidence shows parents begin conversations with their children on careers choices early. For example, in schools this can be from Year 7. This highlights the need to provide supporting information to parents as soon as a student joins a school or college. Signposting to the support a school or college can offer to parents around career guidance during the student transition process is important, and should be reiterated frequently. </a:t>
            </a:r>
            <a:endParaRPr lang="en-GB" dirty="0"/>
          </a:p>
          <a:p>
            <a:r>
              <a:rPr lang="en-GB" sz="1200" b="1" kern="1200" dirty="0">
                <a:solidFill>
                  <a:schemeClr val="tx1"/>
                </a:solidFill>
                <a:effectLst/>
                <a:latin typeface="+mn-lt"/>
                <a:ea typeface="+mn-ea"/>
                <a:cs typeface="+mn-cs"/>
              </a:rPr>
              <a:t>2. Build on current parental engagement </a:t>
            </a:r>
            <a:endParaRPr lang="en-GB" dirty="0"/>
          </a:p>
          <a:p>
            <a:r>
              <a:rPr lang="en-GB" sz="1200" kern="1200" dirty="0">
                <a:solidFill>
                  <a:schemeClr val="tx1"/>
                </a:solidFill>
                <a:effectLst/>
                <a:latin typeface="+mn-lt"/>
                <a:ea typeface="+mn-ea"/>
                <a:cs typeface="+mn-cs"/>
              </a:rPr>
              <a:t>The research found that it is highly effective, in developing a parental engagement strategy around careers, to make use of and extend existing communication channels between parents and the school or college. Parents’ forums, links with parent governors and other parental involvement activities can all be developed to engage parents in young people’s careers and education choices, and share success stories about careers provision. </a:t>
            </a:r>
          </a:p>
          <a:p>
            <a:r>
              <a:rPr lang="en-GB" sz="1200" b="1" kern="1200" dirty="0">
                <a:solidFill>
                  <a:schemeClr val="tx1"/>
                </a:solidFill>
                <a:effectLst/>
                <a:latin typeface="+mn-lt"/>
                <a:ea typeface="+mn-ea"/>
                <a:cs typeface="+mn-cs"/>
              </a:rPr>
              <a:t>3. Co-create with parents </a:t>
            </a:r>
            <a:endParaRPr lang="en-GB" dirty="0"/>
          </a:p>
          <a:p>
            <a:r>
              <a:rPr lang="en-GB" sz="1200" kern="1200" dirty="0">
                <a:solidFill>
                  <a:schemeClr val="tx1"/>
                </a:solidFill>
                <a:effectLst/>
                <a:latin typeface="+mn-lt"/>
                <a:ea typeface="+mn-ea"/>
                <a:cs typeface="+mn-cs"/>
              </a:rPr>
              <a:t>If you don’t already consult parents and shape your careers activities around their needs and concerns, you may find this drives informed and supportive interest. The most effective parental engagement strategies involve planning, collaboration and continuous improvement using parent feedback. This supports Gatsby Benchmark 1 in which a stable careers programme is developed through evaluation and improvement. </a:t>
            </a:r>
            <a:endParaRPr lang="en-GB" dirty="0"/>
          </a:p>
          <a:p>
            <a:r>
              <a:rPr lang="en-GB" sz="1200" b="1" kern="1200" dirty="0">
                <a:solidFill>
                  <a:schemeClr val="tx1"/>
                </a:solidFill>
                <a:effectLst/>
                <a:latin typeface="+mn-lt"/>
                <a:ea typeface="+mn-ea"/>
                <a:cs typeface="+mn-cs"/>
              </a:rPr>
              <a:t>4. Create a parent-friendly environment </a:t>
            </a:r>
            <a:endParaRPr lang="en-GB" dirty="0"/>
          </a:p>
          <a:p>
            <a:r>
              <a:rPr lang="en-GB" sz="1200" kern="1200" dirty="0">
                <a:solidFill>
                  <a:schemeClr val="tx1"/>
                </a:solidFill>
                <a:effectLst/>
                <a:latin typeface="+mn-lt"/>
                <a:ea typeface="+mn-ea"/>
                <a:cs typeface="+mn-cs"/>
              </a:rPr>
              <a:t>Consider organising smaller group activities in different locations and at times of the day when parents are likely to be available, such as breakfast meetings, evening careers guidance sessions or coffee clubs. These can increase engagement by making parents feel more welcome at school or college. </a:t>
            </a:r>
            <a:endParaRPr lang="en-GB" dirty="0"/>
          </a:p>
          <a:p>
            <a:r>
              <a:rPr lang="en-GB" sz="1200" b="1" kern="1200" dirty="0">
                <a:solidFill>
                  <a:schemeClr val="tx1"/>
                </a:solidFill>
                <a:effectLst/>
                <a:latin typeface="+mn-lt"/>
                <a:ea typeface="+mn-ea"/>
                <a:cs typeface="+mn-cs"/>
              </a:rPr>
              <a:t>5. Build trust with socially-disadvantaged families </a:t>
            </a:r>
            <a:endParaRPr lang="en-GB" dirty="0"/>
          </a:p>
          <a:p>
            <a:r>
              <a:rPr lang="en-GB" sz="1200" kern="1200" dirty="0">
                <a:solidFill>
                  <a:schemeClr val="tx1"/>
                </a:solidFill>
                <a:effectLst/>
                <a:latin typeface="+mn-lt"/>
                <a:ea typeface="+mn-ea"/>
                <a:cs typeface="+mn-cs"/>
              </a:rPr>
              <a:t>When planning activities, think about different parent groups and how to reach them. The research found that communication with the hardest-to-reach parents needs to be targeted, personalised in terms of their needs and their children’s interests and appropriate in terms of content and timing. Workshops with small numbers offer more opportunity for tailored support. You may want to consider specific aspiration raising activities that cover educational and personal development, such as those offered by third- sector organisations and charities. </a:t>
            </a:r>
            <a:endParaRPr lang="en-GB" dirty="0"/>
          </a:p>
          <a:p>
            <a:r>
              <a:rPr lang="en-GB" sz="1200" b="1" kern="1200" dirty="0">
                <a:solidFill>
                  <a:schemeClr val="tx1"/>
                </a:solidFill>
                <a:effectLst/>
                <a:latin typeface="+mn-lt"/>
                <a:ea typeface="+mn-ea"/>
                <a:cs typeface="+mn-cs"/>
              </a:rPr>
              <a:t>6. Refocus careers activities to involve parents </a:t>
            </a:r>
            <a:endParaRPr lang="en-GB" dirty="0"/>
          </a:p>
          <a:p>
            <a:r>
              <a:rPr lang="en-GB" sz="1200" kern="1200" dirty="0">
                <a:solidFill>
                  <a:schemeClr val="tx1"/>
                </a:solidFill>
                <a:effectLst/>
                <a:latin typeface="+mn-lt"/>
                <a:ea typeface="+mn-ea"/>
                <a:cs typeface="+mn-cs"/>
              </a:rPr>
              <a:t>It’s good practice to invite parents to existing activities such as careers fairs, open days and where appropriate their child’s personal guidance session. You may also want to design new activities that engage parents, employers and the local community, such as ‘meet the employer events’, ‘guess my job’ and informational events on topics requested by parents. Section 5 of this toolkit provides an overview of the activities developed as part of </a:t>
            </a:r>
            <a:r>
              <a:rPr lang="en-GB" sz="1200" i="1" kern="1200" dirty="0">
                <a:solidFill>
                  <a:schemeClr val="tx1"/>
                </a:solidFill>
                <a:effectLst/>
                <a:latin typeface="+mn-lt"/>
                <a:ea typeface="+mn-ea"/>
                <a:cs typeface="+mn-cs"/>
              </a:rPr>
              <a:t>Talking Futures </a:t>
            </a:r>
            <a:r>
              <a:rPr lang="en-GB" sz="1200" kern="1200" dirty="0">
                <a:solidFill>
                  <a:schemeClr val="tx1"/>
                </a:solidFill>
                <a:effectLst/>
                <a:latin typeface="+mn-lt"/>
                <a:ea typeface="+mn-ea"/>
                <a:cs typeface="+mn-cs"/>
              </a:rPr>
              <a:t>which are all available online and can be used as a starting point for refocusing your provision. </a:t>
            </a:r>
            <a:endParaRPr lang="en-GB" dirty="0"/>
          </a:p>
          <a:p>
            <a:r>
              <a:rPr lang="en-GB" sz="1200" b="1" kern="1200" dirty="0">
                <a:solidFill>
                  <a:schemeClr val="tx1"/>
                </a:solidFill>
                <a:effectLst/>
                <a:latin typeface="+mn-lt"/>
                <a:ea typeface="+mn-ea"/>
                <a:cs typeface="+mn-cs"/>
              </a:rPr>
              <a:t>7. Stimulate family conversations </a:t>
            </a:r>
            <a:endParaRPr lang="en-GB" dirty="0"/>
          </a:p>
          <a:p>
            <a:r>
              <a:rPr lang="en-GB" sz="1200" kern="1200" dirty="0">
                <a:solidFill>
                  <a:schemeClr val="tx1"/>
                </a:solidFill>
                <a:effectLst/>
                <a:latin typeface="+mn-lt"/>
                <a:ea typeface="+mn-ea"/>
                <a:cs typeface="+mn-cs"/>
              </a:rPr>
              <a:t>Research shows that a shared understanding between parents and young people of young people’s career direction is essential for progressing thinking and career development. Prompt students to discuss their careers and options choices with their parents. Workshops involving </a:t>
            </a:r>
            <a:endParaRPr lang="en-GB" dirty="0"/>
          </a:p>
          <a:p>
            <a:r>
              <a:rPr lang="en-GB" sz="1200" kern="1200" dirty="0">
                <a:solidFill>
                  <a:schemeClr val="tx1"/>
                </a:solidFill>
                <a:effectLst/>
                <a:latin typeface="+mn-lt"/>
                <a:ea typeface="+mn-ea"/>
                <a:cs typeface="+mn-cs"/>
              </a:rPr>
              <a:t>both parents and young people create a shared careers- related experience and can support future dialogue between the institution and the family. </a:t>
            </a:r>
            <a:endParaRPr lang="en-GB" dirty="0"/>
          </a:p>
          <a:p>
            <a:r>
              <a:rPr lang="en-GB" sz="1200" b="1" kern="1200" dirty="0">
                <a:solidFill>
                  <a:schemeClr val="tx1"/>
                </a:solidFill>
                <a:effectLst/>
                <a:latin typeface="+mn-lt"/>
                <a:ea typeface="+mn-ea"/>
                <a:cs typeface="+mn-cs"/>
              </a:rPr>
              <a:t>8. Combine home and school </a:t>
            </a:r>
            <a:endParaRPr lang="en-GB" dirty="0"/>
          </a:p>
          <a:p>
            <a:r>
              <a:rPr lang="en-GB" sz="1200" kern="1200" dirty="0">
                <a:solidFill>
                  <a:schemeClr val="tx1"/>
                </a:solidFill>
                <a:effectLst/>
                <a:latin typeface="+mn-lt"/>
                <a:ea typeface="+mn-ea"/>
                <a:cs typeface="+mn-cs"/>
              </a:rPr>
              <a:t>Starting activities in institutions which they then take home to complete has been effective at encouraging parents to get involved. Classroom teachers can play a key role by designing classroom and homework activities that promote careers discussions, particularly related to their subject areas. It also works well to target careers presentations from employers and education providers by subject, and involve the relevant teaching staff, as we know from the research that parents often prefer to speak to subject staff who know their child well, about their child’s aspirations. </a:t>
            </a:r>
            <a:endParaRPr lang="en-GB" dirty="0"/>
          </a:p>
          <a:p>
            <a:r>
              <a:rPr lang="en-GB" sz="1200" b="1" kern="1200" dirty="0">
                <a:solidFill>
                  <a:schemeClr val="tx1"/>
                </a:solidFill>
                <a:effectLst/>
                <a:latin typeface="+mn-lt"/>
                <a:ea typeface="+mn-ea"/>
                <a:cs typeface="+mn-cs"/>
              </a:rPr>
              <a:t>9. Offer a blended delivery </a:t>
            </a:r>
            <a:endParaRPr lang="en-GB" dirty="0"/>
          </a:p>
          <a:p>
            <a:r>
              <a:rPr lang="en-GB" sz="1200" kern="1200" dirty="0">
                <a:solidFill>
                  <a:schemeClr val="tx1"/>
                </a:solidFill>
                <a:effectLst/>
                <a:latin typeface="+mn-lt"/>
                <a:ea typeface="+mn-ea"/>
                <a:cs typeface="+mn-cs"/>
              </a:rPr>
              <a:t>A combination of online and face-to-face activities</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have been found effective in reaching parents because</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the engagement takes place at a time in a form that</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suits parents. Technology can also be used to monitor engagement and determine what support is needed. The use of virtual support has been increased extensively over the past year with parents and students engaging via new channels, and learnings from what worked with your parent community for maintaining contact can be applied to your careers provision where needed </a:t>
            </a:r>
            <a:endParaRPr lang="en-GB" dirty="0"/>
          </a:p>
          <a:p>
            <a:r>
              <a:rPr lang="en-GB" sz="1200" b="1" kern="1200" dirty="0">
                <a:solidFill>
                  <a:schemeClr val="tx1"/>
                </a:solidFill>
                <a:effectLst/>
                <a:latin typeface="+mn-lt"/>
                <a:ea typeface="+mn-ea"/>
                <a:cs typeface="+mn-cs"/>
              </a:rPr>
              <a:t>10. Draw on parents as a resource </a:t>
            </a:r>
            <a:endParaRPr lang="en-GB" dirty="0"/>
          </a:p>
          <a:p>
            <a:r>
              <a:rPr lang="en-GB" sz="1200" kern="1200" dirty="0">
                <a:solidFill>
                  <a:schemeClr val="tx1"/>
                </a:solidFill>
                <a:effectLst/>
                <a:latin typeface="+mn-lt"/>
                <a:ea typeface="+mn-ea"/>
                <a:cs typeface="+mn-cs"/>
              </a:rPr>
              <a:t>The research found that it’s highly effective to involve parents in helping to deliver careers activities. Many will be employed, have good links to employers or run their own companies. If you don’t make use of parents’ expertise and experience in this way already, you may want to involve parents in targeted presentations, group discussions, or careers club activities to develop students’ insights into the world of work. It’s a good idea to keep renewing links with parents as each cohort goes through the school or college.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For reference this is an explanation of recommendation 11 and shows how this session helps you to align with one of the recommendations already:</a:t>
            </a:r>
            <a:endParaRPr lang="en-GB" dirty="0"/>
          </a:p>
          <a:p>
            <a:r>
              <a:rPr lang="en-GB" sz="1200" b="1" kern="1200" dirty="0">
                <a:solidFill>
                  <a:schemeClr val="tx1"/>
                </a:solidFill>
                <a:effectLst/>
                <a:latin typeface="+mn-lt"/>
                <a:ea typeface="+mn-ea"/>
                <a:cs typeface="+mn-cs"/>
              </a:rPr>
              <a:t>11. Involve the senior leadership team </a:t>
            </a:r>
            <a:endParaRPr lang="en-GB" dirty="0"/>
          </a:p>
          <a:p>
            <a:r>
              <a:rPr lang="en-GB" sz="1200" kern="1200" dirty="0">
                <a:solidFill>
                  <a:schemeClr val="tx1"/>
                </a:solidFill>
                <a:effectLst/>
                <a:latin typeface="+mn-lt"/>
                <a:ea typeface="+mn-ea"/>
                <a:cs typeface="+mn-cs"/>
              </a:rPr>
              <a:t>If you’re making changes to your careers provision, it’s good practice to involve senior leadership and management in the design and planning of your activities, and, where possible, governors. Pulling together evidence for the impact of increased parental engagement in careers could have will help to secure buy in and potentially resource for interventions and activities. From taking a whole school/ college approach opportunities and efficiencies may be found where other parental engagement work is happening and support for family careers conversations could complement this without adding to staff workload. </a:t>
            </a:r>
            <a:endParaRPr lang="en-GB" dirty="0"/>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9</a:t>
            </a:fld>
            <a:endParaRPr lang="en-GB"/>
          </a:p>
        </p:txBody>
      </p:sp>
    </p:spTree>
    <p:extLst>
      <p:ext uri="{BB962C8B-B14F-4D97-AF65-F5344CB8AC3E}">
        <p14:creationId xmlns:p14="http://schemas.microsoft.com/office/powerpoint/2010/main" val="1464315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help bring to life the role parents can play, show this film that includes parents and their children – it was unscripted but with prompts given to encourage them to develop the conversation further - it shows the impact that with a little support parents can hold really inspiring and motivating conversations with their children and discover things they didn’t know already about their child’s aspirations.</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video should play when you click in the presentation. Alternatively it can be found here https://</a:t>
            </a:r>
            <a:r>
              <a:rPr lang="en-GB" dirty="0" err="1"/>
              <a:t>www.talkingfutures.org.uk</a:t>
            </a:r>
            <a:r>
              <a:rPr lang="en-GB" dirty="0"/>
              <a:t>/resource/family-conversations-film/ </a:t>
            </a:r>
          </a:p>
          <a:p>
            <a:endParaRPr lang="en-GB" dirty="0"/>
          </a:p>
        </p:txBody>
      </p:sp>
      <p:sp>
        <p:nvSpPr>
          <p:cNvPr id="4" name="Slide Number Placeholder 3"/>
          <p:cNvSpPr>
            <a:spLocks noGrp="1"/>
          </p:cNvSpPr>
          <p:nvPr>
            <p:ph type="sldNum" sz="quarter" idx="5"/>
          </p:nvPr>
        </p:nvSpPr>
        <p:spPr/>
        <p:txBody>
          <a:bodyPr/>
          <a:lstStyle/>
          <a:p>
            <a:fld id="{5A479CDB-543F-47B3-BBCA-B1B076C7BA82}" type="slidenum">
              <a:rPr lang="en-GB" smtClean="0"/>
              <a:t>10</a:t>
            </a:fld>
            <a:endParaRPr lang="en-GB"/>
          </a:p>
        </p:txBody>
      </p:sp>
    </p:spTree>
    <p:extLst>
      <p:ext uri="{BB962C8B-B14F-4D97-AF65-F5344CB8AC3E}">
        <p14:creationId xmlns:p14="http://schemas.microsoft.com/office/powerpoint/2010/main" val="1577293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If some of the SLT or governors at your meeting are not familiar with the new careers and options landscape, you may want to play this short animation about how to make choices and what the options are.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Franklin Gothic Book" panose="020B0503020102020204" pitchFamily="34" charset="0"/>
                <a:cs typeface="Calibri" panose="020F0502020204030204" pitchFamily="34" charset="0"/>
              </a:rPr>
              <a:t>After year 11, there are a range of options available from apprenticeships to A-levels and in some parts of the country, students could do a new T-level programme of study</a:t>
            </a:r>
          </a:p>
          <a:p>
            <a:endParaRPr lang="en-GB" dirty="0"/>
          </a:p>
          <a:p>
            <a:r>
              <a:rPr lang="en-GB" dirty="0"/>
              <a:t>This film should play when clicked, alternatively it can be watched here:</a:t>
            </a:r>
          </a:p>
          <a:p>
            <a:endParaRPr lang="en-GB" dirty="0"/>
          </a:p>
          <a:p>
            <a:r>
              <a:rPr lang="en-GB" dirty="0"/>
              <a:t>https://</a:t>
            </a:r>
            <a:r>
              <a:rPr lang="en-GB" dirty="0" err="1"/>
              <a:t>www.talkingfutures.org.uk</a:t>
            </a:r>
            <a:r>
              <a:rPr lang="en-GB" dirty="0"/>
              <a:t>/resource/options-at-age-16-animation/</a:t>
            </a:r>
          </a:p>
          <a:p>
            <a:endParaRPr lang="en-GB" dirty="0"/>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479CDB-543F-47B3-BBCA-B1B076C7BA8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036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29639-69F8-D54E-8B65-977DB77AAC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3544932-ECBD-4F47-895B-724897B021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41B1C8-724B-C04B-BC67-3602D8F6F803}"/>
              </a:ext>
            </a:extLst>
          </p:cNvPr>
          <p:cNvSpPr>
            <a:spLocks noGrp="1"/>
          </p:cNvSpPr>
          <p:nvPr>
            <p:ph type="dt" sz="half" idx="10"/>
          </p:nvPr>
        </p:nvSpPr>
        <p:spPr/>
        <p:txBody>
          <a:bodyPr/>
          <a:lstStyle/>
          <a:p>
            <a:fld id="{E56C51FF-C239-9445-9ECD-74148266961C}" type="datetimeFigureOut">
              <a:rPr lang="en-US" smtClean="0"/>
              <a:t>9/14/2021</a:t>
            </a:fld>
            <a:endParaRPr lang="en-US"/>
          </a:p>
        </p:txBody>
      </p:sp>
      <p:sp>
        <p:nvSpPr>
          <p:cNvPr id="5" name="Footer Placeholder 4">
            <a:extLst>
              <a:ext uri="{FF2B5EF4-FFF2-40B4-BE49-F238E27FC236}">
                <a16:creationId xmlns:a16="http://schemas.microsoft.com/office/drawing/2014/main" id="{87F55EC9-B240-CF42-8AAD-0CF7BB0CDA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6E1902-F6D8-F242-880A-C6E68922943F}"/>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31872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C933D-BA55-F64F-951F-4E4BFDFC7C3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F4F536-70BC-1C41-AE59-C9A49719FE9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2FFDCB-6EAC-324D-A81F-0E5BDA93EB2D}"/>
              </a:ext>
            </a:extLst>
          </p:cNvPr>
          <p:cNvSpPr>
            <a:spLocks noGrp="1"/>
          </p:cNvSpPr>
          <p:nvPr>
            <p:ph type="dt" sz="half" idx="10"/>
          </p:nvPr>
        </p:nvSpPr>
        <p:spPr/>
        <p:txBody>
          <a:bodyPr/>
          <a:lstStyle/>
          <a:p>
            <a:fld id="{E56C51FF-C239-9445-9ECD-74148266961C}" type="datetimeFigureOut">
              <a:rPr lang="en-US" smtClean="0"/>
              <a:t>9/14/2021</a:t>
            </a:fld>
            <a:endParaRPr lang="en-US"/>
          </a:p>
        </p:txBody>
      </p:sp>
      <p:sp>
        <p:nvSpPr>
          <p:cNvPr id="5" name="Footer Placeholder 4">
            <a:extLst>
              <a:ext uri="{FF2B5EF4-FFF2-40B4-BE49-F238E27FC236}">
                <a16:creationId xmlns:a16="http://schemas.microsoft.com/office/drawing/2014/main" id="{836361E6-EFA2-3F4A-A05B-8752EC128B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7AE5BD-5186-8C46-9660-8C255D0353C8}"/>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32971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8C5FF6-A6D7-AA4F-A487-F7D965B030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F8F694-157D-C847-8406-BEE44B13F4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C5F93F-DEAF-094C-8FDE-A0945307717C}"/>
              </a:ext>
            </a:extLst>
          </p:cNvPr>
          <p:cNvSpPr>
            <a:spLocks noGrp="1"/>
          </p:cNvSpPr>
          <p:nvPr>
            <p:ph type="dt" sz="half" idx="10"/>
          </p:nvPr>
        </p:nvSpPr>
        <p:spPr/>
        <p:txBody>
          <a:bodyPr/>
          <a:lstStyle/>
          <a:p>
            <a:fld id="{E56C51FF-C239-9445-9ECD-74148266961C}" type="datetimeFigureOut">
              <a:rPr lang="en-US" smtClean="0"/>
              <a:t>9/14/2021</a:t>
            </a:fld>
            <a:endParaRPr lang="en-US"/>
          </a:p>
        </p:txBody>
      </p:sp>
      <p:sp>
        <p:nvSpPr>
          <p:cNvPr id="5" name="Footer Placeholder 4">
            <a:extLst>
              <a:ext uri="{FF2B5EF4-FFF2-40B4-BE49-F238E27FC236}">
                <a16:creationId xmlns:a16="http://schemas.microsoft.com/office/drawing/2014/main" id="{73A1A27A-4591-B24C-A5C5-F1CC2AA977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E9A597-C678-4349-91DD-2C76B194BF87}"/>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9835873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29639-69F8-D54E-8B65-977DB77AAC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3544932-ECBD-4F47-895B-724897B021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41B1C8-724B-C04B-BC67-3602D8F6F803}"/>
              </a:ext>
            </a:extLst>
          </p:cNvPr>
          <p:cNvSpPr>
            <a:spLocks noGrp="1"/>
          </p:cNvSpPr>
          <p:nvPr>
            <p:ph type="dt" sz="half" idx="10"/>
          </p:nvPr>
        </p:nvSpPr>
        <p:spPr/>
        <p:txBody>
          <a:bodyPr/>
          <a:lstStyle/>
          <a:p>
            <a:fld id="{E56C51FF-C239-9445-9ECD-74148266961C}" type="datetimeFigureOut">
              <a:rPr lang="en-US" smtClean="0"/>
              <a:t>9/14/2021</a:t>
            </a:fld>
            <a:endParaRPr lang="en-US"/>
          </a:p>
        </p:txBody>
      </p:sp>
      <p:sp>
        <p:nvSpPr>
          <p:cNvPr id="5" name="Footer Placeholder 4">
            <a:extLst>
              <a:ext uri="{FF2B5EF4-FFF2-40B4-BE49-F238E27FC236}">
                <a16:creationId xmlns:a16="http://schemas.microsoft.com/office/drawing/2014/main" id="{87F55EC9-B240-CF42-8AAD-0CF7BB0CDA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6E1902-F6D8-F242-880A-C6E68922943F}"/>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273832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2887C-9EC9-3940-A7E1-44CDD7F2C5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942C29-5ABA-9644-AE48-252F38AEF2A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7AE973-318A-AB42-B60B-3E3A4576FEFB}"/>
              </a:ext>
            </a:extLst>
          </p:cNvPr>
          <p:cNvSpPr>
            <a:spLocks noGrp="1"/>
          </p:cNvSpPr>
          <p:nvPr>
            <p:ph type="dt" sz="half" idx="10"/>
          </p:nvPr>
        </p:nvSpPr>
        <p:spPr/>
        <p:txBody>
          <a:bodyPr/>
          <a:lstStyle/>
          <a:p>
            <a:fld id="{E56C51FF-C239-9445-9ECD-74148266961C}" type="datetimeFigureOut">
              <a:rPr lang="en-US" smtClean="0"/>
              <a:t>9/14/2021</a:t>
            </a:fld>
            <a:endParaRPr lang="en-US"/>
          </a:p>
        </p:txBody>
      </p:sp>
      <p:sp>
        <p:nvSpPr>
          <p:cNvPr id="5" name="Footer Placeholder 4">
            <a:extLst>
              <a:ext uri="{FF2B5EF4-FFF2-40B4-BE49-F238E27FC236}">
                <a16:creationId xmlns:a16="http://schemas.microsoft.com/office/drawing/2014/main" id="{511958F9-4C16-A24A-92F3-AD53D88EFB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3EF3B4-78D8-2E4F-A157-B2D8C61D199F}"/>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40667117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26150-6BE4-6241-B5CF-DCC5ED989B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E98C8D-DAD0-B543-BA6D-94381FF580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98AAFE3-4084-B342-B2B1-261AF600DC26}"/>
              </a:ext>
            </a:extLst>
          </p:cNvPr>
          <p:cNvSpPr>
            <a:spLocks noGrp="1"/>
          </p:cNvSpPr>
          <p:nvPr>
            <p:ph type="dt" sz="half" idx="10"/>
          </p:nvPr>
        </p:nvSpPr>
        <p:spPr/>
        <p:txBody>
          <a:bodyPr/>
          <a:lstStyle/>
          <a:p>
            <a:fld id="{E56C51FF-C239-9445-9ECD-74148266961C}" type="datetimeFigureOut">
              <a:rPr lang="en-US" smtClean="0"/>
              <a:t>9/14/2021</a:t>
            </a:fld>
            <a:endParaRPr lang="en-US"/>
          </a:p>
        </p:txBody>
      </p:sp>
      <p:sp>
        <p:nvSpPr>
          <p:cNvPr id="5" name="Footer Placeholder 4">
            <a:extLst>
              <a:ext uri="{FF2B5EF4-FFF2-40B4-BE49-F238E27FC236}">
                <a16:creationId xmlns:a16="http://schemas.microsoft.com/office/drawing/2014/main" id="{C8502E8B-ABF1-4F42-85FD-960BC1429D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0CDBEE-1C17-2644-A88B-7800A93D6971}"/>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32367600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64369-4BA0-034F-9C51-16D0C3915A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C4AA3B-173B-464D-BBD7-4741634FB65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57F4D5E-76F5-6D49-A374-47B3477FA15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8F03120-F6C0-F645-8154-4DA6D37CFEBD}"/>
              </a:ext>
            </a:extLst>
          </p:cNvPr>
          <p:cNvSpPr>
            <a:spLocks noGrp="1"/>
          </p:cNvSpPr>
          <p:nvPr>
            <p:ph type="dt" sz="half" idx="10"/>
          </p:nvPr>
        </p:nvSpPr>
        <p:spPr/>
        <p:txBody>
          <a:bodyPr/>
          <a:lstStyle/>
          <a:p>
            <a:fld id="{E56C51FF-C239-9445-9ECD-74148266961C}" type="datetimeFigureOut">
              <a:rPr lang="en-US" smtClean="0"/>
              <a:t>9/14/2021</a:t>
            </a:fld>
            <a:endParaRPr lang="en-US"/>
          </a:p>
        </p:txBody>
      </p:sp>
      <p:sp>
        <p:nvSpPr>
          <p:cNvPr id="6" name="Footer Placeholder 5">
            <a:extLst>
              <a:ext uri="{FF2B5EF4-FFF2-40B4-BE49-F238E27FC236}">
                <a16:creationId xmlns:a16="http://schemas.microsoft.com/office/drawing/2014/main" id="{C0C233DB-93E6-2B4A-9937-028574872F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94419E-BB91-D744-82A3-12E94449C5D2}"/>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25913101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6DD00-69A6-E445-BAA9-0A824E2E34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F1FA092-A5D0-F841-8025-4AC9982004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0476F61-EFB8-004F-BBE0-2F1DFF1650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A7C57D4-54FC-474E-98E2-ECF0085EC9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652DE0E-D851-4447-AC2A-30DD518CB92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53CF2B-FC31-AF41-AD64-38AF1F14F0AF}"/>
              </a:ext>
            </a:extLst>
          </p:cNvPr>
          <p:cNvSpPr>
            <a:spLocks noGrp="1"/>
          </p:cNvSpPr>
          <p:nvPr>
            <p:ph type="dt" sz="half" idx="10"/>
          </p:nvPr>
        </p:nvSpPr>
        <p:spPr/>
        <p:txBody>
          <a:bodyPr/>
          <a:lstStyle/>
          <a:p>
            <a:fld id="{E56C51FF-C239-9445-9ECD-74148266961C}" type="datetimeFigureOut">
              <a:rPr lang="en-US" smtClean="0"/>
              <a:t>9/14/2021</a:t>
            </a:fld>
            <a:endParaRPr lang="en-US"/>
          </a:p>
        </p:txBody>
      </p:sp>
      <p:sp>
        <p:nvSpPr>
          <p:cNvPr id="8" name="Footer Placeholder 7">
            <a:extLst>
              <a:ext uri="{FF2B5EF4-FFF2-40B4-BE49-F238E27FC236}">
                <a16:creationId xmlns:a16="http://schemas.microsoft.com/office/drawing/2014/main" id="{FE042A99-7C81-9641-B80C-3F6AC112F54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6C60893-A8D2-C047-A422-F62C21AA9A90}"/>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14757363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FA149-EEEF-0742-9E41-915EA81381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49EE77-1028-4F46-9D95-587C2145E895}"/>
              </a:ext>
            </a:extLst>
          </p:cNvPr>
          <p:cNvSpPr>
            <a:spLocks noGrp="1"/>
          </p:cNvSpPr>
          <p:nvPr>
            <p:ph type="dt" sz="half" idx="10"/>
          </p:nvPr>
        </p:nvSpPr>
        <p:spPr/>
        <p:txBody>
          <a:bodyPr/>
          <a:lstStyle/>
          <a:p>
            <a:fld id="{E56C51FF-C239-9445-9ECD-74148266961C}" type="datetimeFigureOut">
              <a:rPr lang="en-US" smtClean="0"/>
              <a:t>9/14/2021</a:t>
            </a:fld>
            <a:endParaRPr lang="en-US"/>
          </a:p>
        </p:txBody>
      </p:sp>
      <p:sp>
        <p:nvSpPr>
          <p:cNvPr id="4" name="Footer Placeholder 3">
            <a:extLst>
              <a:ext uri="{FF2B5EF4-FFF2-40B4-BE49-F238E27FC236}">
                <a16:creationId xmlns:a16="http://schemas.microsoft.com/office/drawing/2014/main" id="{3DF9BB33-7998-5641-ACA0-0B3E15D174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2E5FD9-2347-B644-B3DC-20C61612FA08}"/>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7603879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E5E633-19CE-D443-8EA3-5AE694192237}"/>
              </a:ext>
            </a:extLst>
          </p:cNvPr>
          <p:cNvSpPr>
            <a:spLocks noGrp="1"/>
          </p:cNvSpPr>
          <p:nvPr>
            <p:ph type="dt" sz="half" idx="10"/>
          </p:nvPr>
        </p:nvSpPr>
        <p:spPr/>
        <p:txBody>
          <a:bodyPr/>
          <a:lstStyle/>
          <a:p>
            <a:fld id="{E56C51FF-C239-9445-9ECD-74148266961C}" type="datetimeFigureOut">
              <a:rPr lang="en-US" smtClean="0"/>
              <a:t>9/14/2021</a:t>
            </a:fld>
            <a:endParaRPr lang="en-US"/>
          </a:p>
        </p:txBody>
      </p:sp>
      <p:sp>
        <p:nvSpPr>
          <p:cNvPr id="3" name="Footer Placeholder 2">
            <a:extLst>
              <a:ext uri="{FF2B5EF4-FFF2-40B4-BE49-F238E27FC236}">
                <a16:creationId xmlns:a16="http://schemas.microsoft.com/office/drawing/2014/main" id="{17E09120-665F-3F47-BE3E-489485233A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29E7615-990B-4D41-BDE5-41E65B8A9EA9}"/>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25801737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613A3-626C-C44B-AC0B-216EE6F5D5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C23B1D-FDDF-A047-884D-F5991358CF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976925F-3492-804C-825D-F3D80E2CFB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542B6C3-4533-994D-B051-C168F42B00E2}"/>
              </a:ext>
            </a:extLst>
          </p:cNvPr>
          <p:cNvSpPr>
            <a:spLocks noGrp="1"/>
          </p:cNvSpPr>
          <p:nvPr>
            <p:ph type="dt" sz="half" idx="10"/>
          </p:nvPr>
        </p:nvSpPr>
        <p:spPr/>
        <p:txBody>
          <a:bodyPr/>
          <a:lstStyle/>
          <a:p>
            <a:fld id="{E56C51FF-C239-9445-9ECD-74148266961C}" type="datetimeFigureOut">
              <a:rPr lang="en-US" smtClean="0"/>
              <a:t>9/14/2021</a:t>
            </a:fld>
            <a:endParaRPr lang="en-US"/>
          </a:p>
        </p:txBody>
      </p:sp>
      <p:sp>
        <p:nvSpPr>
          <p:cNvPr id="6" name="Footer Placeholder 5">
            <a:extLst>
              <a:ext uri="{FF2B5EF4-FFF2-40B4-BE49-F238E27FC236}">
                <a16:creationId xmlns:a16="http://schemas.microsoft.com/office/drawing/2014/main" id="{7D95CECF-0F61-2C4F-B240-5AB7B9B2C4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C5E97B-A76B-7148-BA2C-705F1506DBDD}"/>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4240932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2887C-9EC9-3940-A7E1-44CDD7F2C5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942C29-5ABA-9644-AE48-252F38AEF2A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7AE973-318A-AB42-B60B-3E3A4576FEFB}"/>
              </a:ext>
            </a:extLst>
          </p:cNvPr>
          <p:cNvSpPr>
            <a:spLocks noGrp="1"/>
          </p:cNvSpPr>
          <p:nvPr>
            <p:ph type="dt" sz="half" idx="10"/>
          </p:nvPr>
        </p:nvSpPr>
        <p:spPr/>
        <p:txBody>
          <a:bodyPr/>
          <a:lstStyle/>
          <a:p>
            <a:fld id="{E56C51FF-C239-9445-9ECD-74148266961C}" type="datetimeFigureOut">
              <a:rPr lang="en-US" smtClean="0"/>
              <a:t>9/14/2021</a:t>
            </a:fld>
            <a:endParaRPr lang="en-US"/>
          </a:p>
        </p:txBody>
      </p:sp>
      <p:sp>
        <p:nvSpPr>
          <p:cNvPr id="5" name="Footer Placeholder 4">
            <a:extLst>
              <a:ext uri="{FF2B5EF4-FFF2-40B4-BE49-F238E27FC236}">
                <a16:creationId xmlns:a16="http://schemas.microsoft.com/office/drawing/2014/main" id="{511958F9-4C16-A24A-92F3-AD53D88EFB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3EF3B4-78D8-2E4F-A157-B2D8C61D199F}"/>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23741162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88712-4908-974A-8083-7878CDB6D8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E64B1AA-0696-2F4E-84A3-AAC5CDBAFD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443A21-EA96-554B-8710-785558D6AE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F97500B-7412-1E40-AECA-EC87DCDF38D0}"/>
              </a:ext>
            </a:extLst>
          </p:cNvPr>
          <p:cNvSpPr>
            <a:spLocks noGrp="1"/>
          </p:cNvSpPr>
          <p:nvPr>
            <p:ph type="dt" sz="half" idx="10"/>
          </p:nvPr>
        </p:nvSpPr>
        <p:spPr/>
        <p:txBody>
          <a:bodyPr/>
          <a:lstStyle/>
          <a:p>
            <a:fld id="{E56C51FF-C239-9445-9ECD-74148266961C}" type="datetimeFigureOut">
              <a:rPr lang="en-US" smtClean="0"/>
              <a:t>9/14/2021</a:t>
            </a:fld>
            <a:endParaRPr lang="en-US"/>
          </a:p>
        </p:txBody>
      </p:sp>
      <p:sp>
        <p:nvSpPr>
          <p:cNvPr id="6" name="Footer Placeholder 5">
            <a:extLst>
              <a:ext uri="{FF2B5EF4-FFF2-40B4-BE49-F238E27FC236}">
                <a16:creationId xmlns:a16="http://schemas.microsoft.com/office/drawing/2014/main" id="{4FFB5178-6293-F24F-AA90-FB18FD8A4E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800EE7-F49B-9F49-B5D6-75DACCFEC614}"/>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716619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C933D-BA55-F64F-951F-4E4BFDFC7C3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F4F536-70BC-1C41-AE59-C9A49719FE9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2FFDCB-6EAC-324D-A81F-0E5BDA93EB2D}"/>
              </a:ext>
            </a:extLst>
          </p:cNvPr>
          <p:cNvSpPr>
            <a:spLocks noGrp="1"/>
          </p:cNvSpPr>
          <p:nvPr>
            <p:ph type="dt" sz="half" idx="10"/>
          </p:nvPr>
        </p:nvSpPr>
        <p:spPr/>
        <p:txBody>
          <a:bodyPr/>
          <a:lstStyle/>
          <a:p>
            <a:fld id="{E56C51FF-C239-9445-9ECD-74148266961C}" type="datetimeFigureOut">
              <a:rPr lang="en-US" smtClean="0"/>
              <a:t>9/14/2021</a:t>
            </a:fld>
            <a:endParaRPr lang="en-US"/>
          </a:p>
        </p:txBody>
      </p:sp>
      <p:sp>
        <p:nvSpPr>
          <p:cNvPr id="5" name="Footer Placeholder 4">
            <a:extLst>
              <a:ext uri="{FF2B5EF4-FFF2-40B4-BE49-F238E27FC236}">
                <a16:creationId xmlns:a16="http://schemas.microsoft.com/office/drawing/2014/main" id="{836361E6-EFA2-3F4A-A05B-8752EC128B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7AE5BD-5186-8C46-9660-8C255D0353C8}"/>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16807644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8C5FF6-A6D7-AA4F-A487-F7D965B030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F8F694-157D-C847-8406-BEE44B13F4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C5F93F-DEAF-094C-8FDE-A0945307717C}"/>
              </a:ext>
            </a:extLst>
          </p:cNvPr>
          <p:cNvSpPr>
            <a:spLocks noGrp="1"/>
          </p:cNvSpPr>
          <p:nvPr>
            <p:ph type="dt" sz="half" idx="10"/>
          </p:nvPr>
        </p:nvSpPr>
        <p:spPr/>
        <p:txBody>
          <a:bodyPr/>
          <a:lstStyle/>
          <a:p>
            <a:fld id="{E56C51FF-C239-9445-9ECD-74148266961C}" type="datetimeFigureOut">
              <a:rPr lang="en-US" smtClean="0"/>
              <a:t>9/14/2021</a:t>
            </a:fld>
            <a:endParaRPr lang="en-US"/>
          </a:p>
        </p:txBody>
      </p:sp>
      <p:sp>
        <p:nvSpPr>
          <p:cNvPr id="5" name="Footer Placeholder 4">
            <a:extLst>
              <a:ext uri="{FF2B5EF4-FFF2-40B4-BE49-F238E27FC236}">
                <a16:creationId xmlns:a16="http://schemas.microsoft.com/office/drawing/2014/main" id="{73A1A27A-4591-B24C-A5C5-F1CC2AA977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E9A597-C678-4349-91DD-2C76B194BF87}"/>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1563487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26150-6BE4-6241-B5CF-DCC5ED989B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E98C8D-DAD0-B543-BA6D-94381FF580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98AAFE3-4084-B342-B2B1-261AF600DC26}"/>
              </a:ext>
            </a:extLst>
          </p:cNvPr>
          <p:cNvSpPr>
            <a:spLocks noGrp="1"/>
          </p:cNvSpPr>
          <p:nvPr>
            <p:ph type="dt" sz="half" idx="10"/>
          </p:nvPr>
        </p:nvSpPr>
        <p:spPr/>
        <p:txBody>
          <a:bodyPr/>
          <a:lstStyle/>
          <a:p>
            <a:fld id="{E56C51FF-C239-9445-9ECD-74148266961C}" type="datetimeFigureOut">
              <a:rPr lang="en-US" smtClean="0"/>
              <a:t>9/14/2021</a:t>
            </a:fld>
            <a:endParaRPr lang="en-US"/>
          </a:p>
        </p:txBody>
      </p:sp>
      <p:sp>
        <p:nvSpPr>
          <p:cNvPr id="5" name="Footer Placeholder 4">
            <a:extLst>
              <a:ext uri="{FF2B5EF4-FFF2-40B4-BE49-F238E27FC236}">
                <a16:creationId xmlns:a16="http://schemas.microsoft.com/office/drawing/2014/main" id="{C8502E8B-ABF1-4F42-85FD-960BC1429D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0CDBEE-1C17-2644-A88B-7800A93D6971}"/>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1089028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64369-4BA0-034F-9C51-16D0C3915A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C4AA3B-173B-464D-BBD7-4741634FB65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57F4D5E-76F5-6D49-A374-47B3477FA15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8F03120-F6C0-F645-8154-4DA6D37CFEBD}"/>
              </a:ext>
            </a:extLst>
          </p:cNvPr>
          <p:cNvSpPr>
            <a:spLocks noGrp="1"/>
          </p:cNvSpPr>
          <p:nvPr>
            <p:ph type="dt" sz="half" idx="10"/>
          </p:nvPr>
        </p:nvSpPr>
        <p:spPr/>
        <p:txBody>
          <a:bodyPr/>
          <a:lstStyle/>
          <a:p>
            <a:fld id="{E56C51FF-C239-9445-9ECD-74148266961C}" type="datetimeFigureOut">
              <a:rPr lang="en-US" smtClean="0"/>
              <a:t>9/14/2021</a:t>
            </a:fld>
            <a:endParaRPr lang="en-US"/>
          </a:p>
        </p:txBody>
      </p:sp>
      <p:sp>
        <p:nvSpPr>
          <p:cNvPr id="6" name="Footer Placeholder 5">
            <a:extLst>
              <a:ext uri="{FF2B5EF4-FFF2-40B4-BE49-F238E27FC236}">
                <a16:creationId xmlns:a16="http://schemas.microsoft.com/office/drawing/2014/main" id="{C0C233DB-93E6-2B4A-9937-028574872F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94419E-BB91-D744-82A3-12E94449C5D2}"/>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55341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6DD00-69A6-E445-BAA9-0A824E2E34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F1FA092-A5D0-F841-8025-4AC9982004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0476F61-EFB8-004F-BBE0-2F1DFF1650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A7C57D4-54FC-474E-98E2-ECF0085EC9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652DE0E-D851-4447-AC2A-30DD518CB92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53CF2B-FC31-AF41-AD64-38AF1F14F0AF}"/>
              </a:ext>
            </a:extLst>
          </p:cNvPr>
          <p:cNvSpPr>
            <a:spLocks noGrp="1"/>
          </p:cNvSpPr>
          <p:nvPr>
            <p:ph type="dt" sz="half" idx="10"/>
          </p:nvPr>
        </p:nvSpPr>
        <p:spPr/>
        <p:txBody>
          <a:bodyPr/>
          <a:lstStyle/>
          <a:p>
            <a:fld id="{E56C51FF-C239-9445-9ECD-74148266961C}" type="datetimeFigureOut">
              <a:rPr lang="en-US" smtClean="0"/>
              <a:t>9/14/2021</a:t>
            </a:fld>
            <a:endParaRPr lang="en-US"/>
          </a:p>
        </p:txBody>
      </p:sp>
      <p:sp>
        <p:nvSpPr>
          <p:cNvPr id="8" name="Footer Placeholder 7">
            <a:extLst>
              <a:ext uri="{FF2B5EF4-FFF2-40B4-BE49-F238E27FC236}">
                <a16:creationId xmlns:a16="http://schemas.microsoft.com/office/drawing/2014/main" id="{FE042A99-7C81-9641-B80C-3F6AC112F54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6C60893-A8D2-C047-A422-F62C21AA9A90}"/>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3435161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FA149-EEEF-0742-9E41-915EA81381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49EE77-1028-4F46-9D95-587C2145E895}"/>
              </a:ext>
            </a:extLst>
          </p:cNvPr>
          <p:cNvSpPr>
            <a:spLocks noGrp="1"/>
          </p:cNvSpPr>
          <p:nvPr>
            <p:ph type="dt" sz="half" idx="10"/>
          </p:nvPr>
        </p:nvSpPr>
        <p:spPr/>
        <p:txBody>
          <a:bodyPr/>
          <a:lstStyle/>
          <a:p>
            <a:fld id="{E56C51FF-C239-9445-9ECD-74148266961C}" type="datetimeFigureOut">
              <a:rPr lang="en-US" smtClean="0"/>
              <a:t>9/14/2021</a:t>
            </a:fld>
            <a:endParaRPr lang="en-US"/>
          </a:p>
        </p:txBody>
      </p:sp>
      <p:sp>
        <p:nvSpPr>
          <p:cNvPr id="4" name="Footer Placeholder 3">
            <a:extLst>
              <a:ext uri="{FF2B5EF4-FFF2-40B4-BE49-F238E27FC236}">
                <a16:creationId xmlns:a16="http://schemas.microsoft.com/office/drawing/2014/main" id="{3DF9BB33-7998-5641-ACA0-0B3E15D174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2E5FD9-2347-B644-B3DC-20C61612FA08}"/>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2254885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E5E633-19CE-D443-8EA3-5AE694192237}"/>
              </a:ext>
            </a:extLst>
          </p:cNvPr>
          <p:cNvSpPr>
            <a:spLocks noGrp="1"/>
          </p:cNvSpPr>
          <p:nvPr>
            <p:ph type="dt" sz="half" idx="10"/>
          </p:nvPr>
        </p:nvSpPr>
        <p:spPr/>
        <p:txBody>
          <a:bodyPr/>
          <a:lstStyle/>
          <a:p>
            <a:fld id="{E56C51FF-C239-9445-9ECD-74148266961C}" type="datetimeFigureOut">
              <a:rPr lang="en-US" smtClean="0"/>
              <a:t>9/14/2021</a:t>
            </a:fld>
            <a:endParaRPr lang="en-US"/>
          </a:p>
        </p:txBody>
      </p:sp>
      <p:sp>
        <p:nvSpPr>
          <p:cNvPr id="3" name="Footer Placeholder 2">
            <a:extLst>
              <a:ext uri="{FF2B5EF4-FFF2-40B4-BE49-F238E27FC236}">
                <a16:creationId xmlns:a16="http://schemas.microsoft.com/office/drawing/2014/main" id="{17E09120-665F-3F47-BE3E-489485233A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29E7615-990B-4D41-BDE5-41E65B8A9EA9}"/>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3440349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613A3-626C-C44B-AC0B-216EE6F5D5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C23B1D-FDDF-A047-884D-F5991358CF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976925F-3492-804C-825D-F3D80E2CFB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542B6C3-4533-994D-B051-C168F42B00E2}"/>
              </a:ext>
            </a:extLst>
          </p:cNvPr>
          <p:cNvSpPr>
            <a:spLocks noGrp="1"/>
          </p:cNvSpPr>
          <p:nvPr>
            <p:ph type="dt" sz="half" idx="10"/>
          </p:nvPr>
        </p:nvSpPr>
        <p:spPr/>
        <p:txBody>
          <a:bodyPr/>
          <a:lstStyle/>
          <a:p>
            <a:fld id="{E56C51FF-C239-9445-9ECD-74148266961C}" type="datetimeFigureOut">
              <a:rPr lang="en-US" smtClean="0"/>
              <a:t>9/14/2021</a:t>
            </a:fld>
            <a:endParaRPr lang="en-US"/>
          </a:p>
        </p:txBody>
      </p:sp>
      <p:sp>
        <p:nvSpPr>
          <p:cNvPr id="6" name="Footer Placeholder 5">
            <a:extLst>
              <a:ext uri="{FF2B5EF4-FFF2-40B4-BE49-F238E27FC236}">
                <a16:creationId xmlns:a16="http://schemas.microsoft.com/office/drawing/2014/main" id="{7D95CECF-0F61-2C4F-B240-5AB7B9B2C4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C5E97B-A76B-7148-BA2C-705F1506DBDD}"/>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3459834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88712-4908-974A-8083-7878CDB6D8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E64B1AA-0696-2F4E-84A3-AAC5CDBAFD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443A21-EA96-554B-8710-785558D6AE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F97500B-7412-1E40-AECA-EC87DCDF38D0}"/>
              </a:ext>
            </a:extLst>
          </p:cNvPr>
          <p:cNvSpPr>
            <a:spLocks noGrp="1"/>
          </p:cNvSpPr>
          <p:nvPr>
            <p:ph type="dt" sz="half" idx="10"/>
          </p:nvPr>
        </p:nvSpPr>
        <p:spPr/>
        <p:txBody>
          <a:bodyPr/>
          <a:lstStyle/>
          <a:p>
            <a:fld id="{E56C51FF-C239-9445-9ECD-74148266961C}" type="datetimeFigureOut">
              <a:rPr lang="en-US" smtClean="0"/>
              <a:t>9/14/2021</a:t>
            </a:fld>
            <a:endParaRPr lang="en-US"/>
          </a:p>
        </p:txBody>
      </p:sp>
      <p:sp>
        <p:nvSpPr>
          <p:cNvPr id="6" name="Footer Placeholder 5">
            <a:extLst>
              <a:ext uri="{FF2B5EF4-FFF2-40B4-BE49-F238E27FC236}">
                <a16:creationId xmlns:a16="http://schemas.microsoft.com/office/drawing/2014/main" id="{4FFB5178-6293-F24F-AA90-FB18FD8A4E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800EE7-F49B-9F49-B5D6-75DACCFEC614}"/>
              </a:ext>
            </a:extLst>
          </p:cNvPr>
          <p:cNvSpPr>
            <a:spLocks noGrp="1"/>
          </p:cNvSpPr>
          <p:nvPr>
            <p:ph type="sldNum" sz="quarter" idx="12"/>
          </p:nvPr>
        </p:nvSpPr>
        <p:spPr/>
        <p:txBody>
          <a:bodyPr/>
          <a:lstStyle/>
          <a:p>
            <a:fld id="{5E9DBB3B-C6E0-2446-9620-A82B4C90C37B}" type="slidenum">
              <a:rPr lang="en-US" smtClean="0"/>
              <a:t>‹#›</a:t>
            </a:fld>
            <a:endParaRPr lang="en-US"/>
          </a:p>
        </p:txBody>
      </p:sp>
    </p:spTree>
    <p:extLst>
      <p:ext uri="{BB962C8B-B14F-4D97-AF65-F5344CB8AC3E}">
        <p14:creationId xmlns:p14="http://schemas.microsoft.com/office/powerpoint/2010/main" val="3385931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3BE9F9-CC1A-E04D-A501-E27099D398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0D3BA70-9237-6748-B566-5FE451CE31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757676-74F6-6544-B771-3F3A66C973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6C51FF-C239-9445-9ECD-74148266961C}" type="datetimeFigureOut">
              <a:rPr lang="en-US" smtClean="0"/>
              <a:t>9/14/2021</a:t>
            </a:fld>
            <a:endParaRPr lang="en-US"/>
          </a:p>
        </p:txBody>
      </p:sp>
      <p:sp>
        <p:nvSpPr>
          <p:cNvPr id="5" name="Footer Placeholder 4">
            <a:extLst>
              <a:ext uri="{FF2B5EF4-FFF2-40B4-BE49-F238E27FC236}">
                <a16:creationId xmlns:a16="http://schemas.microsoft.com/office/drawing/2014/main" id="{C3F0D1B2-E854-8F40-B552-0CA226FD00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ABA4D3-E171-974F-A77B-A8B9443F57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9DBB3B-C6E0-2446-9620-A82B4C90C37B}" type="slidenum">
              <a:rPr lang="en-US" smtClean="0"/>
              <a:t>‹#›</a:t>
            </a:fld>
            <a:endParaRPr lang="en-US"/>
          </a:p>
        </p:txBody>
      </p:sp>
    </p:spTree>
    <p:extLst>
      <p:ext uri="{BB962C8B-B14F-4D97-AF65-F5344CB8AC3E}">
        <p14:creationId xmlns:p14="http://schemas.microsoft.com/office/powerpoint/2010/main" val="2491945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3BE9F9-CC1A-E04D-A501-E27099D398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0D3BA70-9237-6748-B566-5FE451CE31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757676-74F6-6544-B771-3F3A66C973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6C51FF-C239-9445-9ECD-74148266961C}" type="datetimeFigureOut">
              <a:rPr lang="en-US" smtClean="0"/>
              <a:t>9/14/2021</a:t>
            </a:fld>
            <a:endParaRPr lang="en-US"/>
          </a:p>
        </p:txBody>
      </p:sp>
      <p:sp>
        <p:nvSpPr>
          <p:cNvPr id="5" name="Footer Placeholder 4">
            <a:extLst>
              <a:ext uri="{FF2B5EF4-FFF2-40B4-BE49-F238E27FC236}">
                <a16:creationId xmlns:a16="http://schemas.microsoft.com/office/drawing/2014/main" id="{C3F0D1B2-E854-8F40-B552-0CA226FD00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ABA4D3-E171-974F-A77B-A8B9443F57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9DBB3B-C6E0-2446-9620-A82B4C90C37B}" type="slidenum">
              <a:rPr lang="en-US" smtClean="0"/>
              <a:t>‹#›</a:t>
            </a:fld>
            <a:endParaRPr lang="en-US"/>
          </a:p>
        </p:txBody>
      </p:sp>
    </p:spTree>
    <p:extLst>
      <p:ext uri="{BB962C8B-B14F-4D97-AF65-F5344CB8AC3E}">
        <p14:creationId xmlns:p14="http://schemas.microsoft.com/office/powerpoint/2010/main" val="19793102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video" Target="https://player.vimeo.com/video/494124662?app_id=122963" TargetMode="External"/><Relationship Id="rId5" Type="http://schemas.openxmlformats.org/officeDocument/2006/relationships/image" Target="../media/image6.jpe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video" Target="https://player.vimeo.com/video/506165933?app_id=122963" TargetMode="External"/><Relationship Id="rId5" Type="http://schemas.openxmlformats.org/officeDocument/2006/relationships/image" Target="../media/image7.jpe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video" Target="https://player.vimeo.com/video/506216820?app_id=122963" TargetMode="External"/><Relationship Id="rId5" Type="http://schemas.openxmlformats.org/officeDocument/2006/relationships/image" Target="../media/image8.jpe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hyperlink" Target="http://www.talkingfutures.org.uk/educators" TargetMode="External"/><Relationship Id="rId4" Type="http://schemas.openxmlformats.org/officeDocument/2006/relationships/hyperlink" Target="https://www.talkingfutures.org.uk/educators/introducing-talking-future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D5FD28F-DE7B-AE4A-B8E5-F5B4C64D9E51}"/>
              </a:ext>
            </a:extLst>
          </p:cNvPr>
          <p:cNvSpPr/>
          <p:nvPr/>
        </p:nvSpPr>
        <p:spPr>
          <a:xfrm>
            <a:off x="0" y="-1"/>
            <a:ext cx="12192000" cy="5860444"/>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9" name="Picture 8">
            <a:extLst>
              <a:ext uri="{FF2B5EF4-FFF2-40B4-BE49-F238E27FC236}">
                <a16:creationId xmlns:a16="http://schemas.microsoft.com/office/drawing/2014/main" id="{0AAEEDD3-A924-1C47-892F-0FA3CD7E06B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1"/>
            <a:ext cx="5960927" cy="6858001"/>
          </a:xfrm>
          <a:prstGeom prst="rect">
            <a:avLst/>
          </a:prstGeom>
        </p:spPr>
      </p:pic>
      <p:sp>
        <p:nvSpPr>
          <p:cNvPr id="14" name="Title 1">
            <a:extLst>
              <a:ext uri="{FF2B5EF4-FFF2-40B4-BE49-F238E27FC236}">
                <a16:creationId xmlns:a16="http://schemas.microsoft.com/office/drawing/2014/main" id="{F4A5E6F5-DDE4-084F-A6D6-A04B432D3339}"/>
              </a:ext>
            </a:extLst>
          </p:cNvPr>
          <p:cNvSpPr txBox="1">
            <a:spLocks/>
          </p:cNvSpPr>
          <p:nvPr/>
        </p:nvSpPr>
        <p:spPr>
          <a:xfrm>
            <a:off x="6671556" y="997557"/>
            <a:ext cx="4993995" cy="22656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5880"/>
              </a:lnSpc>
            </a:pPr>
            <a:r>
              <a:rPr lang="en-US" sz="4900" b="1" dirty="0">
                <a:solidFill>
                  <a:schemeClr val="bg1"/>
                </a:solidFill>
                <a:latin typeface="Arial" panose="020B0604020202020204" pitchFamily="34" charset="0"/>
                <a:cs typeface="Arial" panose="020B0604020202020204" pitchFamily="34" charset="0"/>
              </a:rPr>
              <a:t>TALKING FUTURES</a:t>
            </a:r>
            <a:r>
              <a:rPr lang="en-US" sz="4900" b="1" dirty="0">
                <a:latin typeface="Arial" panose="020B0604020202020204" pitchFamily="34" charset="0"/>
                <a:cs typeface="Arial" panose="020B0604020202020204" pitchFamily="34" charset="0"/>
              </a:rPr>
              <a:t> </a:t>
            </a:r>
            <a:br>
              <a:rPr lang="en-US" sz="4900" b="1" dirty="0">
                <a:latin typeface="Arial" panose="020B0604020202020204" pitchFamily="34" charset="0"/>
                <a:cs typeface="Arial" panose="020B0604020202020204" pitchFamily="34" charset="0"/>
              </a:rPr>
            </a:br>
            <a:r>
              <a:rPr lang="en-US" sz="4900" b="1" dirty="0">
                <a:solidFill>
                  <a:srgbClr val="DF591C"/>
                </a:solidFill>
                <a:latin typeface="Arial" panose="020B0604020202020204" pitchFamily="34" charset="0"/>
                <a:cs typeface="Arial" panose="020B0604020202020204" pitchFamily="34" charset="0"/>
              </a:rPr>
              <a:t>SLT CAREERS MEETING</a:t>
            </a:r>
          </a:p>
        </p:txBody>
      </p:sp>
      <p:sp>
        <p:nvSpPr>
          <p:cNvPr id="16" name="Title 1">
            <a:extLst>
              <a:ext uri="{FF2B5EF4-FFF2-40B4-BE49-F238E27FC236}">
                <a16:creationId xmlns:a16="http://schemas.microsoft.com/office/drawing/2014/main" id="{1EDA946D-DAD2-1F4C-B23F-3C01A19F6AEC}"/>
              </a:ext>
            </a:extLst>
          </p:cNvPr>
          <p:cNvSpPr txBox="1">
            <a:spLocks/>
          </p:cNvSpPr>
          <p:nvPr/>
        </p:nvSpPr>
        <p:spPr>
          <a:xfrm>
            <a:off x="6767517" y="3362170"/>
            <a:ext cx="4105301" cy="79258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sz="1100" dirty="0">
              <a:solidFill>
                <a:schemeClr val="bg1"/>
              </a:solidFill>
              <a:latin typeface="Arial" panose="020B0604020202020204" pitchFamily="34" charset="0"/>
              <a:cs typeface="Arial" panose="020B0604020202020204" pitchFamily="34" charset="0"/>
            </a:endParaRPr>
          </a:p>
          <a:p>
            <a:r>
              <a:rPr lang="en-GB" sz="2100" dirty="0">
                <a:solidFill>
                  <a:schemeClr val="bg1"/>
                </a:solidFill>
                <a:latin typeface="Arial" panose="020B0604020202020204" pitchFamily="34" charset="0"/>
                <a:cs typeface="Arial" panose="020B0604020202020204" pitchFamily="34" charset="0"/>
              </a:rPr>
              <a:t>[DATE]</a:t>
            </a:r>
            <a:endParaRPr lang="en-US" sz="2100" dirty="0">
              <a:solidFill>
                <a:schemeClr val="bg1"/>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2165D2C8-614B-E247-9275-6B6A2E78608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902024" y="4299615"/>
            <a:ext cx="1763527" cy="1262583"/>
          </a:xfrm>
          <a:prstGeom prst="rect">
            <a:avLst/>
          </a:prstGeom>
        </p:spPr>
      </p:pic>
      <p:sp>
        <p:nvSpPr>
          <p:cNvPr id="3" name="TextBox 2">
            <a:extLst>
              <a:ext uri="{FF2B5EF4-FFF2-40B4-BE49-F238E27FC236}">
                <a16:creationId xmlns:a16="http://schemas.microsoft.com/office/drawing/2014/main" id="{DBDA1CD8-0884-4C85-B6E8-8E4790B94A8D}"/>
              </a:ext>
            </a:extLst>
          </p:cNvPr>
          <p:cNvSpPr txBox="1"/>
          <p:nvPr/>
        </p:nvSpPr>
        <p:spPr>
          <a:xfrm>
            <a:off x="6671556" y="5949322"/>
            <a:ext cx="1763526" cy="246221"/>
          </a:xfrm>
          <a:prstGeom prst="rect">
            <a:avLst/>
          </a:prstGeom>
          <a:noFill/>
        </p:spPr>
        <p:txBody>
          <a:bodyPr wrap="square" rtlCol="0">
            <a:spAutoFit/>
          </a:bodyPr>
          <a:lstStyle/>
          <a:p>
            <a:r>
              <a:rPr lang="en-GB" sz="1000" dirty="0">
                <a:solidFill>
                  <a:srgbClr val="565A5C"/>
                </a:solidFill>
                <a:latin typeface="Arial" panose="020B0604020202020204" pitchFamily="34" charset="0"/>
                <a:cs typeface="Arial" panose="020B0604020202020204" pitchFamily="34" charset="0"/>
              </a:rPr>
              <a:t>SUPPORTED BY</a:t>
            </a:r>
          </a:p>
        </p:txBody>
      </p:sp>
      <p:pic>
        <p:nvPicPr>
          <p:cNvPr id="7" name="Picture 6" descr="Text&#10;&#10;Description automatically generated">
            <a:extLst>
              <a:ext uri="{FF2B5EF4-FFF2-40B4-BE49-F238E27FC236}">
                <a16:creationId xmlns:a16="http://schemas.microsoft.com/office/drawing/2014/main" id="{073F418B-8897-8649-99E1-C50D4A5815BB}"/>
              </a:ext>
            </a:extLst>
          </p:cNvPr>
          <p:cNvPicPr>
            <a:picLocks noChangeAspect="1"/>
          </p:cNvPicPr>
          <p:nvPr/>
        </p:nvPicPr>
        <p:blipFill>
          <a:blip r:embed="rId5"/>
          <a:stretch>
            <a:fillRect/>
          </a:stretch>
        </p:blipFill>
        <p:spPr>
          <a:xfrm>
            <a:off x="7067692" y="6284422"/>
            <a:ext cx="971253" cy="384969"/>
          </a:xfrm>
          <a:prstGeom prst="rect">
            <a:avLst/>
          </a:prstGeom>
        </p:spPr>
      </p:pic>
    </p:spTree>
    <p:extLst>
      <p:ext uri="{BB962C8B-B14F-4D97-AF65-F5344CB8AC3E}">
        <p14:creationId xmlns:p14="http://schemas.microsoft.com/office/powerpoint/2010/main" val="881691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sp>
        <p:nvSpPr>
          <p:cNvPr id="11" name="TextBox 10">
            <a:extLst>
              <a:ext uri="{FF2B5EF4-FFF2-40B4-BE49-F238E27FC236}">
                <a16:creationId xmlns:a16="http://schemas.microsoft.com/office/drawing/2014/main" id="{9F8298B4-8B4E-3441-8227-B57F8D724E58}"/>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Role of parents film</a:t>
            </a:r>
          </a:p>
        </p:txBody>
      </p:sp>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pic>
        <p:nvPicPr>
          <p:cNvPr id="2" name="Online Media 1" title="Family Conversations">
            <a:hlinkClick r:id="" action="ppaction://media"/>
            <a:extLst>
              <a:ext uri="{FF2B5EF4-FFF2-40B4-BE49-F238E27FC236}">
                <a16:creationId xmlns:a16="http://schemas.microsoft.com/office/drawing/2014/main" id="{FA60DA8B-D89D-4EC9-833E-746C13476429}"/>
              </a:ext>
            </a:extLst>
          </p:cNvPr>
          <p:cNvPicPr>
            <a:picLocks noRot="1" noChangeAspect="1"/>
          </p:cNvPicPr>
          <p:nvPr>
            <a:videoFile r:link="rId1"/>
          </p:nvPr>
        </p:nvPicPr>
        <p:blipFill>
          <a:blip r:embed="rId5"/>
          <a:stretch>
            <a:fillRect/>
          </a:stretch>
        </p:blipFill>
        <p:spPr>
          <a:xfrm>
            <a:off x="2032000" y="1365023"/>
            <a:ext cx="8128000" cy="4572000"/>
          </a:xfrm>
          <a:prstGeom prst="rect">
            <a:avLst/>
          </a:prstGeom>
        </p:spPr>
      </p:pic>
    </p:spTree>
    <p:extLst>
      <p:ext uri="{BB962C8B-B14F-4D97-AF65-F5344CB8AC3E}">
        <p14:creationId xmlns:p14="http://schemas.microsoft.com/office/powerpoint/2010/main" val="1345458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D5FD28F-DE7B-AE4A-B8E5-F5B4C64D9E51}"/>
              </a:ext>
            </a:extLst>
          </p:cNvPr>
          <p:cNvSpPr/>
          <p:nvPr/>
        </p:nvSpPr>
        <p:spPr>
          <a:xfrm>
            <a:off x="-207263" y="4"/>
            <a:ext cx="12192000" cy="6857996"/>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 name="Title 1">
            <a:extLst>
              <a:ext uri="{FF2B5EF4-FFF2-40B4-BE49-F238E27FC236}">
                <a16:creationId xmlns:a16="http://schemas.microsoft.com/office/drawing/2014/main" id="{19977688-41E6-1B45-87B2-5DE4B25D05A3}"/>
              </a:ext>
            </a:extLst>
          </p:cNvPr>
          <p:cNvSpPr txBox="1">
            <a:spLocks/>
          </p:cNvSpPr>
          <p:nvPr/>
        </p:nvSpPr>
        <p:spPr>
          <a:xfrm>
            <a:off x="396000" y="1404000"/>
            <a:ext cx="5541420" cy="3373698"/>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5880"/>
              </a:lnSpc>
            </a:pPr>
            <a:r>
              <a:rPr lang="en-US" sz="4900" b="1" dirty="0">
                <a:solidFill>
                  <a:schemeClr val="bg1"/>
                </a:solidFill>
                <a:latin typeface="Arial" panose="020B0604020202020204" pitchFamily="34" charset="0"/>
                <a:cs typeface="Arial" panose="020B0604020202020204" pitchFamily="34" charset="0"/>
              </a:rPr>
              <a:t>CAREERS AND EDUCATION OPTIONS </a:t>
            </a:r>
          </a:p>
          <a:p>
            <a:pPr>
              <a:lnSpc>
                <a:spcPts val="5880"/>
              </a:lnSpc>
            </a:pPr>
            <a:r>
              <a:rPr lang="en-US" sz="4900" b="1" dirty="0">
                <a:solidFill>
                  <a:srgbClr val="DF591C"/>
                </a:solidFill>
                <a:latin typeface="Arial" panose="020B0604020202020204" pitchFamily="34" charset="0"/>
                <a:cs typeface="Arial" panose="020B0604020202020204" pitchFamily="34" charset="0"/>
              </a:rPr>
              <a:t>AN OVERVIEW</a:t>
            </a:r>
          </a:p>
        </p:txBody>
      </p:sp>
      <p:pic>
        <p:nvPicPr>
          <p:cNvPr id="2" name="Picture 1">
            <a:extLst>
              <a:ext uri="{FF2B5EF4-FFF2-40B4-BE49-F238E27FC236}">
                <a16:creationId xmlns:a16="http://schemas.microsoft.com/office/drawing/2014/main" id="{E93AB4A3-D4FC-47AC-A690-91674D7B070E}"/>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881698" y="0"/>
            <a:ext cx="5310301" cy="6858000"/>
          </a:xfrm>
          <a:prstGeom prst="rect">
            <a:avLst/>
          </a:prstGeom>
        </p:spPr>
      </p:pic>
    </p:spTree>
    <p:extLst>
      <p:ext uri="{BB962C8B-B14F-4D97-AF65-F5344CB8AC3E}">
        <p14:creationId xmlns:p14="http://schemas.microsoft.com/office/powerpoint/2010/main" val="4175782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8BCF9B29-D239-9C43-8BDD-D9C6C73DC3F2}"/>
              </a:ext>
            </a:extLst>
          </p:cNvPr>
          <p:cNvSpPr txBox="1"/>
          <p:nvPr/>
        </p:nvSpPr>
        <p:spPr>
          <a:xfrm>
            <a:off x="475200" y="475200"/>
            <a:ext cx="746048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Post 16 options – what should your students be thinking about?</a:t>
            </a:r>
          </a:p>
        </p:txBody>
      </p:sp>
      <p:sp>
        <p:nvSpPr>
          <p:cNvPr id="3" name="Arrow: Right 2">
            <a:extLst>
              <a:ext uri="{FF2B5EF4-FFF2-40B4-BE49-F238E27FC236}">
                <a16:creationId xmlns:a16="http://schemas.microsoft.com/office/drawing/2014/main" id="{8BDCEC32-4FE4-4377-B6DC-ACEBCE374BEA}"/>
              </a:ext>
            </a:extLst>
          </p:cNvPr>
          <p:cNvSpPr/>
          <p:nvPr/>
        </p:nvSpPr>
        <p:spPr>
          <a:xfrm>
            <a:off x="1426029" y="5538268"/>
            <a:ext cx="315685" cy="206826"/>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Online Media 4" title="Options at age 16 animation">
            <a:hlinkClick r:id="" action="ppaction://media"/>
            <a:extLst>
              <a:ext uri="{FF2B5EF4-FFF2-40B4-BE49-F238E27FC236}">
                <a16:creationId xmlns:a16="http://schemas.microsoft.com/office/drawing/2014/main" id="{FE03E231-C3BE-461D-B154-8BE840F9849B}"/>
              </a:ext>
            </a:extLst>
          </p:cNvPr>
          <p:cNvPicPr>
            <a:picLocks noRot="1" noChangeAspect="1"/>
          </p:cNvPicPr>
          <p:nvPr>
            <a:videoFile r:link="rId1"/>
          </p:nvPr>
        </p:nvPicPr>
        <p:blipFill>
          <a:blip r:embed="rId5"/>
          <a:stretch>
            <a:fillRect/>
          </a:stretch>
        </p:blipFill>
        <p:spPr>
          <a:xfrm>
            <a:off x="2031999" y="1236384"/>
            <a:ext cx="8128000" cy="4813300"/>
          </a:xfrm>
          <a:prstGeom prst="rect">
            <a:avLst/>
          </a:prstGeom>
        </p:spPr>
      </p:pic>
    </p:spTree>
    <p:extLst>
      <p:ext uri="{BB962C8B-B14F-4D97-AF65-F5344CB8AC3E}">
        <p14:creationId xmlns:p14="http://schemas.microsoft.com/office/powerpoint/2010/main" val="1083284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986AF581-4DB7-A845-82C6-65DFE592804C}"/>
              </a:ext>
            </a:extLst>
          </p:cNvPr>
          <p:cNvSpPr txBox="1"/>
          <p:nvPr/>
        </p:nvSpPr>
        <p:spPr>
          <a:xfrm>
            <a:off x="475200" y="475200"/>
            <a:ext cx="739517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Post 18 options – what should your students be thinking</a:t>
            </a:r>
            <a:r>
              <a:rPr lang="en-US" b="1" dirty="0">
                <a:solidFill>
                  <a:prstClr val="white"/>
                </a:solidFill>
                <a:latin typeface="Arial" panose="020B0604020202020204" pitchFamily="34" charset="0"/>
                <a:cs typeface="Arial" panose="020B0604020202020204" pitchFamily="34" charset="0"/>
              </a:rPr>
              <a:t> about?</a:t>
            </a:r>
            <a:endParaRPr kumimoji="0" lang="en-US"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pic>
        <p:nvPicPr>
          <p:cNvPr id="2" name="Online Media 1" title="Options at age 18 animation">
            <a:hlinkClick r:id="" action="ppaction://media"/>
            <a:extLst>
              <a:ext uri="{FF2B5EF4-FFF2-40B4-BE49-F238E27FC236}">
                <a16:creationId xmlns:a16="http://schemas.microsoft.com/office/drawing/2014/main" id="{8F9B55F9-0EF4-425C-AE5C-E85AE265C68D}"/>
              </a:ext>
            </a:extLst>
          </p:cNvPr>
          <p:cNvPicPr>
            <a:picLocks noRot="1" noChangeAspect="1"/>
          </p:cNvPicPr>
          <p:nvPr>
            <a:videoFile r:link="rId1"/>
          </p:nvPr>
        </p:nvPicPr>
        <p:blipFill>
          <a:blip r:embed="rId5"/>
          <a:stretch>
            <a:fillRect/>
          </a:stretch>
        </p:blipFill>
        <p:spPr>
          <a:xfrm>
            <a:off x="2032000" y="1295173"/>
            <a:ext cx="8128000" cy="4711700"/>
          </a:xfrm>
          <a:prstGeom prst="rect">
            <a:avLst/>
          </a:prstGeom>
        </p:spPr>
      </p:pic>
    </p:spTree>
    <p:extLst>
      <p:ext uri="{BB962C8B-B14F-4D97-AF65-F5344CB8AC3E}">
        <p14:creationId xmlns:p14="http://schemas.microsoft.com/office/powerpoint/2010/main" val="316746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8740650" cy="460879"/>
          </a:xfrm>
        </p:spPr>
        <p:txBody>
          <a:bodyPr numCol="2" spcCol="360000">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The options in context</a:t>
            </a:r>
            <a:br>
              <a:rPr lang="en-GB" sz="1800" b="1"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sp>
        <p:nvSpPr>
          <p:cNvPr id="11" name="TextBox 10">
            <a:extLst>
              <a:ext uri="{FF2B5EF4-FFF2-40B4-BE49-F238E27FC236}">
                <a16:creationId xmlns:a16="http://schemas.microsoft.com/office/drawing/2014/main" id="{9F8298B4-8B4E-3441-8227-B57F8D724E58}"/>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Local </a:t>
            </a:r>
            <a:r>
              <a:rPr lang="en-US" b="1" dirty="0" err="1">
                <a:solidFill>
                  <a:schemeClr val="bg1"/>
                </a:solidFill>
                <a:latin typeface="Arial" panose="020B0604020202020204" pitchFamily="34" charset="0"/>
                <a:cs typeface="Arial" panose="020B0604020202020204" pitchFamily="34" charset="0"/>
              </a:rPr>
              <a:t>labour</a:t>
            </a:r>
            <a:r>
              <a:rPr lang="en-US" b="1" dirty="0">
                <a:solidFill>
                  <a:schemeClr val="bg1"/>
                </a:solidFill>
                <a:latin typeface="Arial" panose="020B0604020202020204" pitchFamily="34" charset="0"/>
                <a:cs typeface="Arial" panose="020B0604020202020204" pitchFamily="34" charset="0"/>
              </a:rPr>
              <a:t> market information</a:t>
            </a:r>
          </a:p>
        </p:txBody>
      </p:sp>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5" name="TextBox 4">
            <a:extLst>
              <a:ext uri="{FF2B5EF4-FFF2-40B4-BE49-F238E27FC236}">
                <a16:creationId xmlns:a16="http://schemas.microsoft.com/office/drawing/2014/main" id="{317FD1B9-8C1F-4FA4-B4AD-F44A22708A5A}"/>
              </a:ext>
            </a:extLst>
          </p:cNvPr>
          <p:cNvSpPr txBox="1"/>
          <p:nvPr/>
        </p:nvSpPr>
        <p:spPr>
          <a:xfrm>
            <a:off x="1386001" y="2361600"/>
            <a:ext cx="9074736" cy="1131528"/>
          </a:xfrm>
          <a:prstGeom prst="rect">
            <a:avLst/>
          </a:prstGeom>
          <a:noFill/>
        </p:spPr>
        <p:txBody>
          <a:bodyPr wrap="square" rtlCol="0">
            <a:spAutoFit/>
          </a:bodyPr>
          <a:lstStyle/>
          <a:p>
            <a:pPr marL="342900" lvl="0" indent="-342900">
              <a:lnSpc>
                <a:spcPct val="115000"/>
              </a:lnSpc>
              <a:buFont typeface="Arial" panose="020B0604020202020204" pitchFamily="34" charset="0"/>
              <a:buChar char="•"/>
            </a:pPr>
            <a:r>
              <a:rPr lang="en-GB" sz="2000" dirty="0">
                <a:solidFill>
                  <a:srgbClr val="565A5C"/>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[add in here key stats about local growth industries or locally specific post 16/post 18 options e.g. large employers with apprenticeship programmes or colleges that offer T-levels]</a:t>
            </a:r>
            <a:endParaRPr lang="en-GB" sz="2000" dirty="0">
              <a:solidFill>
                <a:srgbClr val="565A5C"/>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5132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8740650" cy="460879"/>
          </a:xfrm>
        </p:spPr>
        <p:txBody>
          <a:bodyPr numCol="2" spcCol="360000">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Real-life insights</a:t>
            </a:r>
            <a:br>
              <a:rPr lang="en-GB" sz="1800" b="1"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sp>
        <p:nvSpPr>
          <p:cNvPr id="11" name="TextBox 10">
            <a:extLst>
              <a:ext uri="{FF2B5EF4-FFF2-40B4-BE49-F238E27FC236}">
                <a16:creationId xmlns:a16="http://schemas.microsoft.com/office/drawing/2014/main" id="{9F8298B4-8B4E-3441-8227-B57F8D724E58}"/>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Careers in action</a:t>
            </a:r>
          </a:p>
        </p:txBody>
      </p:sp>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5" name="TextBox 4">
            <a:extLst>
              <a:ext uri="{FF2B5EF4-FFF2-40B4-BE49-F238E27FC236}">
                <a16:creationId xmlns:a16="http://schemas.microsoft.com/office/drawing/2014/main" id="{317FD1B9-8C1F-4FA4-B4AD-F44A22708A5A}"/>
              </a:ext>
            </a:extLst>
          </p:cNvPr>
          <p:cNvSpPr txBox="1"/>
          <p:nvPr/>
        </p:nvSpPr>
        <p:spPr>
          <a:xfrm>
            <a:off x="1386001" y="2361600"/>
            <a:ext cx="9282000" cy="770083"/>
          </a:xfrm>
          <a:prstGeom prst="rect">
            <a:avLst/>
          </a:prstGeom>
          <a:noFill/>
        </p:spPr>
        <p:txBody>
          <a:bodyPr wrap="square" rtlCol="0">
            <a:spAutoFit/>
          </a:bodyPr>
          <a:lstStyle/>
          <a:p>
            <a:pPr marL="342900" lvl="0" indent="-342900">
              <a:lnSpc>
                <a:spcPct val="115000"/>
              </a:lnSpc>
              <a:buFont typeface="Arial" panose="020B0604020202020204" pitchFamily="34" charset="0"/>
              <a:buChar char="•"/>
            </a:pPr>
            <a:r>
              <a:rPr lang="en-GB" sz="2000" dirty="0">
                <a:solidFill>
                  <a:srgbClr val="565A5C"/>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[add in here if you have case studies of alumni who have taken different post 16/18 routes]</a:t>
            </a:r>
            <a:endParaRPr lang="en-GB" sz="2000" dirty="0">
              <a:solidFill>
                <a:srgbClr val="565A5C"/>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8214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D5FD28F-DE7B-AE4A-B8E5-F5B4C64D9E51}"/>
              </a:ext>
            </a:extLst>
          </p:cNvPr>
          <p:cNvSpPr/>
          <p:nvPr/>
        </p:nvSpPr>
        <p:spPr>
          <a:xfrm>
            <a:off x="-207263" y="4"/>
            <a:ext cx="12192000" cy="6857996"/>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 name="Title 1">
            <a:extLst>
              <a:ext uri="{FF2B5EF4-FFF2-40B4-BE49-F238E27FC236}">
                <a16:creationId xmlns:a16="http://schemas.microsoft.com/office/drawing/2014/main" id="{19977688-41E6-1B45-87B2-5DE4B25D05A3}"/>
              </a:ext>
            </a:extLst>
          </p:cNvPr>
          <p:cNvSpPr txBox="1">
            <a:spLocks/>
          </p:cNvSpPr>
          <p:nvPr/>
        </p:nvSpPr>
        <p:spPr>
          <a:xfrm>
            <a:off x="396000" y="1404000"/>
            <a:ext cx="5405022" cy="3428562"/>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5880"/>
              </a:lnSpc>
            </a:pPr>
            <a:r>
              <a:rPr lang="en-US" sz="4900" b="1" dirty="0">
                <a:solidFill>
                  <a:schemeClr val="bg1"/>
                </a:solidFill>
                <a:latin typeface="Arial" panose="020B0604020202020204" pitchFamily="34" charset="0"/>
                <a:cs typeface="Arial" panose="020B0604020202020204" pitchFamily="34" charset="0"/>
              </a:rPr>
              <a:t>TALKING FUTURES</a:t>
            </a:r>
            <a:endParaRPr lang="en-US" sz="4900" b="1" dirty="0">
              <a:solidFill>
                <a:srgbClr val="DF591C"/>
              </a:solidFill>
              <a:latin typeface="Arial" panose="020B0604020202020204" pitchFamily="34" charset="0"/>
              <a:cs typeface="Arial" panose="020B0604020202020204" pitchFamily="34" charset="0"/>
            </a:endParaRPr>
          </a:p>
          <a:p>
            <a:pPr>
              <a:lnSpc>
                <a:spcPts val="5880"/>
              </a:lnSpc>
            </a:pPr>
            <a:r>
              <a:rPr lang="en-US" sz="4900" b="1" dirty="0">
                <a:solidFill>
                  <a:srgbClr val="DF591C"/>
                </a:solidFill>
                <a:latin typeface="Arial" panose="020B0604020202020204" pitchFamily="34" charset="0"/>
                <a:cs typeface="Arial" panose="020B0604020202020204" pitchFamily="34" charset="0"/>
              </a:rPr>
              <a:t>OUR PLANS FOR THE YEAR</a:t>
            </a:r>
          </a:p>
        </p:txBody>
      </p:sp>
      <p:pic>
        <p:nvPicPr>
          <p:cNvPr id="2" name="Picture 1">
            <a:extLst>
              <a:ext uri="{FF2B5EF4-FFF2-40B4-BE49-F238E27FC236}">
                <a16:creationId xmlns:a16="http://schemas.microsoft.com/office/drawing/2014/main" id="{E93AB4A3-D4FC-47AC-A690-91674D7B070E}"/>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881698" y="0"/>
            <a:ext cx="5310301" cy="6858000"/>
          </a:xfrm>
          <a:prstGeom prst="rect">
            <a:avLst/>
          </a:prstGeom>
        </p:spPr>
      </p:pic>
    </p:spTree>
    <p:extLst>
      <p:ext uri="{BB962C8B-B14F-4D97-AF65-F5344CB8AC3E}">
        <p14:creationId xmlns:p14="http://schemas.microsoft.com/office/powerpoint/2010/main" val="7338872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411DA4B-24E7-8240-8293-58FE518289AC}"/>
              </a:ext>
            </a:extLst>
          </p:cNvPr>
          <p:cNvSpPr>
            <a:spLocks noGrp="1"/>
          </p:cNvSpPr>
          <p:nvPr>
            <p:ph type="title"/>
          </p:nvPr>
        </p:nvSpPr>
        <p:spPr>
          <a:xfrm>
            <a:off x="471600" y="1587600"/>
            <a:ext cx="10515600" cy="577171"/>
          </a:xfrm>
        </p:spPr>
        <p:txBody>
          <a:bodyPr>
            <a:noAutofit/>
          </a:bodyPr>
          <a:lstStyle/>
          <a:p>
            <a:r>
              <a:rPr lang="en-GB" sz="2800" b="1" dirty="0">
                <a:solidFill>
                  <a:srgbClr val="DF591C"/>
                </a:solidFill>
                <a:latin typeface="Arial" panose="020B0604020202020204" pitchFamily="34" charset="0"/>
                <a:cs typeface="Arial" panose="020B0604020202020204" pitchFamily="34" charset="0"/>
              </a:rPr>
              <a:t>Developing our approach to parental engagement</a:t>
            </a:r>
            <a:endParaRPr lang="en-US" sz="2800" dirty="0"/>
          </a:p>
        </p:txBody>
      </p:sp>
      <p:sp>
        <p:nvSpPr>
          <p:cNvPr id="6" name="Content Placeholder 5">
            <a:extLst>
              <a:ext uri="{FF2B5EF4-FFF2-40B4-BE49-F238E27FC236}">
                <a16:creationId xmlns:a16="http://schemas.microsoft.com/office/drawing/2014/main" id="{1DBD4E68-EF99-C34D-AF93-594692D4AAA3}"/>
              </a:ext>
            </a:extLst>
          </p:cNvPr>
          <p:cNvSpPr>
            <a:spLocks noGrp="1"/>
          </p:cNvSpPr>
          <p:nvPr>
            <p:ph idx="1"/>
          </p:nvPr>
        </p:nvSpPr>
        <p:spPr>
          <a:xfrm>
            <a:off x="471600" y="2361600"/>
            <a:ext cx="10994571" cy="4351338"/>
          </a:xfrm>
        </p:spPr>
        <p:txBody>
          <a:bodyPr>
            <a:normAutofit fontScale="92500"/>
          </a:bodyPr>
          <a:lstStyle/>
          <a:p>
            <a:pPr marL="285750" indent="-234000">
              <a:lnSpc>
                <a:spcPts val="2400"/>
              </a:lnSpc>
            </a:pPr>
            <a:r>
              <a:rPr lang="en-US" sz="2200" dirty="0">
                <a:solidFill>
                  <a:srgbClr val="565A5C"/>
                </a:solidFill>
                <a:latin typeface="Arial" panose="020B0604020202020204" pitchFamily="34" charset="0"/>
                <a:cs typeface="Arial" panose="020B0604020202020204" pitchFamily="34" charset="0"/>
              </a:rPr>
              <a:t>We will be drawing on the Talking Futures toolkit of activities to deliver events to parents and students.</a:t>
            </a:r>
          </a:p>
          <a:p>
            <a:pPr marL="285750" indent="-234000">
              <a:lnSpc>
                <a:spcPts val="2400"/>
              </a:lnSpc>
            </a:pPr>
            <a:r>
              <a:rPr lang="en-US" sz="2200" dirty="0">
                <a:solidFill>
                  <a:srgbClr val="565A5C"/>
                </a:solidFill>
                <a:latin typeface="Arial" panose="020B0604020202020204" pitchFamily="34" charset="0"/>
                <a:cs typeface="Arial" panose="020B0604020202020204" pitchFamily="34" charset="0"/>
              </a:rPr>
              <a:t>In combination with our existing provision we will focus on:</a:t>
            </a:r>
          </a:p>
          <a:p>
            <a:pPr marL="742950" lvl="1" indent="-234000">
              <a:lnSpc>
                <a:spcPts val="2400"/>
              </a:lnSpc>
            </a:pPr>
            <a:r>
              <a:rPr lang="en-US" sz="2200" dirty="0">
                <a:solidFill>
                  <a:srgbClr val="565A5C"/>
                </a:solidFill>
                <a:latin typeface="Arial" panose="020B0604020202020204" pitchFamily="34" charset="0"/>
                <a:cs typeface="Arial" panose="020B0604020202020204" pitchFamily="34" charset="0"/>
              </a:rPr>
              <a:t>Taking a flexible approach: in person, virtually and blended.</a:t>
            </a:r>
          </a:p>
          <a:p>
            <a:pPr marL="742950" lvl="1" indent="-234000">
              <a:lnSpc>
                <a:spcPts val="2400"/>
              </a:lnSpc>
            </a:pPr>
            <a:r>
              <a:rPr lang="en-US" sz="2200" dirty="0">
                <a:solidFill>
                  <a:srgbClr val="565A5C"/>
                </a:solidFill>
                <a:latin typeface="Arial" panose="020B0604020202020204" pitchFamily="34" charset="0"/>
                <a:cs typeface="Arial" panose="020B0604020202020204" pitchFamily="34" charset="0"/>
              </a:rPr>
              <a:t>Integrating evaluation.</a:t>
            </a:r>
          </a:p>
          <a:p>
            <a:pPr marL="742950" lvl="1" indent="-234000">
              <a:lnSpc>
                <a:spcPts val="2400"/>
              </a:lnSpc>
            </a:pPr>
            <a:r>
              <a:rPr lang="en-US" sz="2200" dirty="0">
                <a:solidFill>
                  <a:srgbClr val="565A5C"/>
                </a:solidFill>
                <a:latin typeface="Arial" panose="020B0604020202020204" pitchFamily="34" charset="0"/>
                <a:cs typeface="Arial" panose="020B0604020202020204" pitchFamily="34" charset="0"/>
              </a:rPr>
              <a:t>Communicating to parents about careers and options activities in advance.</a:t>
            </a:r>
          </a:p>
          <a:p>
            <a:pPr marL="742950" lvl="1" indent="-234000">
              <a:lnSpc>
                <a:spcPts val="2400"/>
              </a:lnSpc>
            </a:pPr>
            <a:r>
              <a:rPr lang="en-US" sz="2200" dirty="0">
                <a:solidFill>
                  <a:srgbClr val="565A5C"/>
                </a:solidFill>
                <a:latin typeface="Arial" panose="020B0604020202020204" pitchFamily="34" charset="0"/>
                <a:cs typeface="Arial" panose="020B0604020202020204" pitchFamily="34" charset="0"/>
              </a:rPr>
              <a:t>Making the activities and content highly visible (e.g. on the website) to </a:t>
            </a:r>
            <a:r>
              <a:rPr lang="en-US" sz="2200" dirty="0" err="1">
                <a:solidFill>
                  <a:srgbClr val="565A5C"/>
                </a:solidFill>
                <a:latin typeface="Arial" panose="020B0604020202020204" pitchFamily="34" charset="0"/>
                <a:cs typeface="Arial" panose="020B0604020202020204" pitchFamily="34" charset="0"/>
              </a:rPr>
              <a:t>maximise</a:t>
            </a:r>
            <a:r>
              <a:rPr lang="en-US" sz="2200" dirty="0">
                <a:solidFill>
                  <a:srgbClr val="565A5C"/>
                </a:solidFill>
                <a:latin typeface="Arial" panose="020B0604020202020204" pitchFamily="34" charset="0"/>
                <a:cs typeface="Arial" panose="020B0604020202020204" pitchFamily="34" charset="0"/>
              </a:rPr>
              <a:t> uptake.</a:t>
            </a:r>
          </a:p>
          <a:p>
            <a:pPr marL="285750" indent="-234000">
              <a:lnSpc>
                <a:spcPts val="2400"/>
              </a:lnSpc>
            </a:pPr>
            <a:r>
              <a:rPr lang="en-US" sz="2200" dirty="0">
                <a:solidFill>
                  <a:srgbClr val="565A5C"/>
                </a:solidFill>
                <a:latin typeface="Arial" panose="020B0604020202020204" pitchFamily="34" charset="0"/>
                <a:cs typeface="Arial" panose="020B0604020202020204" pitchFamily="34" charset="0"/>
              </a:rPr>
              <a:t>Some activities will need to be delivered by subject teachers as well as Careers Leaders.</a:t>
            </a:r>
          </a:p>
          <a:p>
            <a:pPr marL="285750" indent="-234000">
              <a:lnSpc>
                <a:spcPts val="2400"/>
              </a:lnSpc>
            </a:pPr>
            <a:r>
              <a:rPr lang="en-US" sz="2200" dirty="0">
                <a:solidFill>
                  <a:srgbClr val="565A5C"/>
                </a:solidFill>
                <a:latin typeface="Arial" panose="020B0604020202020204" pitchFamily="34" charset="0"/>
                <a:cs typeface="Arial" panose="020B0604020202020204" pitchFamily="34" charset="0"/>
              </a:rPr>
              <a:t>Embedding this approach will require some CPD, but the activities have been designed to </a:t>
            </a:r>
            <a:r>
              <a:rPr lang="en-US" sz="2200" dirty="0" err="1">
                <a:solidFill>
                  <a:srgbClr val="565A5C"/>
                </a:solidFill>
                <a:latin typeface="Arial" panose="020B0604020202020204" pitchFamily="34" charset="0"/>
                <a:cs typeface="Arial" panose="020B0604020202020204" pitchFamily="34" charset="0"/>
              </a:rPr>
              <a:t>minimise</a:t>
            </a:r>
            <a:r>
              <a:rPr lang="en-US" sz="2200" dirty="0">
                <a:solidFill>
                  <a:srgbClr val="565A5C"/>
                </a:solidFill>
                <a:latin typeface="Arial" panose="020B0604020202020204" pitchFamily="34" charset="0"/>
                <a:cs typeface="Arial" panose="020B0604020202020204" pitchFamily="34" charset="0"/>
              </a:rPr>
              <a:t> staff workload.</a:t>
            </a:r>
          </a:p>
          <a:p>
            <a:endParaRPr lang="en-US" dirty="0"/>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b="1" dirty="0">
              <a:solidFill>
                <a:schemeClr val="bg1"/>
              </a:solidFill>
              <a:latin typeface="Arial" panose="020B060402020202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3" name="TextBox 2">
            <a:extLst>
              <a:ext uri="{FF2B5EF4-FFF2-40B4-BE49-F238E27FC236}">
                <a16:creationId xmlns:a16="http://schemas.microsoft.com/office/drawing/2014/main" id="{3100D47D-A750-411A-A87D-55BE61B10C41}"/>
              </a:ext>
            </a:extLst>
          </p:cNvPr>
          <p:cNvSpPr txBox="1"/>
          <p:nvPr/>
        </p:nvSpPr>
        <p:spPr>
          <a:xfrm>
            <a:off x="9872151" y="6339194"/>
            <a:ext cx="1710249" cy="307777"/>
          </a:xfrm>
          <a:prstGeom prst="rect">
            <a:avLst/>
          </a:prstGeom>
          <a:noFill/>
        </p:spPr>
        <p:txBody>
          <a:bodyPr wrap="square" rtlCol="0">
            <a:spAutoFit/>
          </a:bodyPr>
          <a:lstStyle/>
          <a:p>
            <a:pPr algn="r"/>
            <a:r>
              <a:rPr lang="en-GB" sz="1400" dirty="0">
                <a:solidFill>
                  <a:srgbClr val="565A5C"/>
                </a:solidFill>
                <a:latin typeface="Arial" panose="020B0604020202020204" pitchFamily="34" charset="0"/>
                <a:cs typeface="Arial" panose="020B0604020202020204" pitchFamily="34" charset="0"/>
              </a:rPr>
              <a:t>* Student facing</a:t>
            </a:r>
          </a:p>
        </p:txBody>
      </p:sp>
      <p:sp>
        <p:nvSpPr>
          <p:cNvPr id="2" name="TextBox 1">
            <a:extLst>
              <a:ext uri="{FF2B5EF4-FFF2-40B4-BE49-F238E27FC236}">
                <a16:creationId xmlns:a16="http://schemas.microsoft.com/office/drawing/2014/main" id="{D91AF366-2B8D-EF49-9BB8-C4434C36F608}"/>
              </a:ext>
            </a:extLst>
          </p:cNvPr>
          <p:cNvSpPr txBox="1"/>
          <p:nvPr/>
        </p:nvSpPr>
        <p:spPr>
          <a:xfrm>
            <a:off x="475200" y="475200"/>
            <a:ext cx="6342413" cy="646331"/>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Our plans for the year</a:t>
            </a:r>
          </a:p>
          <a:p>
            <a:endParaRPr lang="en-US" dirty="0"/>
          </a:p>
        </p:txBody>
      </p:sp>
    </p:spTree>
    <p:extLst>
      <p:ext uri="{BB962C8B-B14F-4D97-AF65-F5344CB8AC3E}">
        <p14:creationId xmlns:p14="http://schemas.microsoft.com/office/powerpoint/2010/main" val="12910493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411DA4B-24E7-8240-8293-58FE518289AC}"/>
              </a:ext>
            </a:extLst>
          </p:cNvPr>
          <p:cNvSpPr>
            <a:spLocks noGrp="1"/>
          </p:cNvSpPr>
          <p:nvPr>
            <p:ph type="title"/>
          </p:nvPr>
        </p:nvSpPr>
        <p:spPr>
          <a:xfrm>
            <a:off x="471600" y="1587600"/>
            <a:ext cx="10744200" cy="423642"/>
          </a:xfrm>
        </p:spPr>
        <p:txBody>
          <a:bodyPr anchor="t">
            <a:noAutofit/>
          </a:bodyPr>
          <a:lstStyle/>
          <a:p>
            <a:r>
              <a:rPr lang="en-GB" sz="2800" b="1" dirty="0">
                <a:solidFill>
                  <a:srgbClr val="DF591C"/>
                </a:solidFill>
                <a:latin typeface="Arial" panose="020B0604020202020204" pitchFamily="34" charset="0"/>
                <a:cs typeface="Arial" panose="020B0604020202020204" pitchFamily="34" charset="0"/>
              </a:rPr>
              <a:t>Our parental engagement offer for 2021</a:t>
            </a:r>
            <a:endParaRPr lang="en-US" sz="2800" dirty="0"/>
          </a:p>
        </p:txBody>
      </p:sp>
      <p:sp>
        <p:nvSpPr>
          <p:cNvPr id="9" name="Content Placeholder 8">
            <a:extLst>
              <a:ext uri="{FF2B5EF4-FFF2-40B4-BE49-F238E27FC236}">
                <a16:creationId xmlns:a16="http://schemas.microsoft.com/office/drawing/2014/main" id="{D44B3ABE-3B31-154F-8D74-39A5213E818E}"/>
              </a:ext>
            </a:extLst>
          </p:cNvPr>
          <p:cNvSpPr>
            <a:spLocks noGrp="1"/>
          </p:cNvSpPr>
          <p:nvPr>
            <p:ph sz="half" idx="2"/>
          </p:nvPr>
        </p:nvSpPr>
        <p:spPr>
          <a:xfrm>
            <a:off x="6433455" y="2208400"/>
            <a:ext cx="5159829" cy="3829466"/>
          </a:xfrm>
          <a:ln>
            <a:solidFill>
              <a:srgbClr val="DF591C"/>
            </a:solidFill>
          </a:ln>
        </p:spPr>
        <p:txBody>
          <a:bodyPr>
            <a:normAutofit fontScale="25000" lnSpcReduction="20000"/>
          </a:bodyPr>
          <a:lstStyle/>
          <a:p>
            <a:pPr marL="0" indent="0">
              <a:lnSpc>
                <a:spcPct val="110000"/>
              </a:lnSpc>
              <a:buNone/>
            </a:pPr>
            <a:r>
              <a:rPr lang="en-GB" sz="6800" b="1" dirty="0">
                <a:solidFill>
                  <a:srgbClr val="565A5C"/>
                </a:solidFill>
                <a:latin typeface="Arial" panose="020B0604020202020204" pitchFamily="34" charset="0"/>
                <a:cs typeface="Arial" panose="020B0604020202020204" pitchFamily="34" charset="0"/>
              </a:rPr>
              <a:t>Talking Futures activities we will be delivering</a:t>
            </a:r>
          </a:p>
          <a:p>
            <a:pPr marL="0" indent="0">
              <a:buNone/>
            </a:pPr>
            <a:r>
              <a:rPr lang="en-GB" sz="4400" dirty="0">
                <a:solidFill>
                  <a:srgbClr val="565A5C"/>
                </a:solidFill>
                <a:highlight>
                  <a:srgbClr val="FFFF00"/>
                </a:highlight>
                <a:latin typeface="Arial" panose="020B0604020202020204" pitchFamily="34" charset="0"/>
                <a:ea typeface="Times New Roman" panose="02020603050405020304" pitchFamily="18" charset="0"/>
                <a:cs typeface="Arial" panose="020B0604020202020204" pitchFamily="34" charset="0"/>
              </a:rPr>
              <a:t>[select from the list below to show which activities you are planning to use]</a:t>
            </a:r>
            <a:endParaRPr lang="en-GB" sz="4400" dirty="0">
              <a:solidFill>
                <a:srgbClr val="565A5C"/>
              </a:solidFill>
              <a:latin typeface="Arial" panose="020B0604020202020204" pitchFamily="34" charset="0"/>
              <a:cs typeface="Arial" panose="020B0604020202020204" pitchFamily="34" charset="0"/>
            </a:endParaRPr>
          </a:p>
          <a:p>
            <a:pPr marL="349200" indent="-349200">
              <a:lnSpc>
                <a:spcPts val="2400"/>
              </a:lnSpc>
              <a:spcBef>
                <a:spcPts val="0"/>
              </a:spcBef>
              <a:buFont typeface="+mj-lt"/>
              <a:buAutoNum type="arabicPeriod"/>
            </a:pPr>
            <a:r>
              <a:rPr lang="en-GB" sz="6400" dirty="0">
                <a:solidFill>
                  <a:srgbClr val="565A5C"/>
                </a:solidFill>
                <a:latin typeface="Arial" panose="020B0604020202020204" pitchFamily="34" charset="0"/>
                <a:cs typeface="Arial" panose="020B0604020202020204" pitchFamily="34" charset="0"/>
              </a:rPr>
              <a:t>Parents evening presentation</a:t>
            </a:r>
          </a:p>
          <a:p>
            <a:pPr marL="349200" indent="-349200">
              <a:lnSpc>
                <a:spcPts val="2400"/>
              </a:lnSpc>
              <a:spcBef>
                <a:spcPts val="0"/>
              </a:spcBef>
              <a:buFont typeface="+mj-lt"/>
              <a:buAutoNum type="arabicPeriod"/>
            </a:pPr>
            <a:r>
              <a:rPr lang="en-GB" sz="6400" dirty="0">
                <a:solidFill>
                  <a:srgbClr val="565A5C"/>
                </a:solidFill>
                <a:latin typeface="Arial" panose="020B0604020202020204" pitchFamily="34" charset="0"/>
                <a:cs typeface="Arial" panose="020B0604020202020204" pitchFamily="34" charset="0"/>
              </a:rPr>
              <a:t>Parents evening appointments</a:t>
            </a:r>
          </a:p>
          <a:p>
            <a:pPr marL="349200" indent="-349200">
              <a:lnSpc>
                <a:spcPts val="2400"/>
              </a:lnSpc>
              <a:spcBef>
                <a:spcPts val="0"/>
              </a:spcBef>
              <a:buFont typeface="+mj-lt"/>
              <a:buAutoNum type="arabicPeriod"/>
            </a:pPr>
            <a:r>
              <a:rPr lang="en-GB" sz="6400" dirty="0">
                <a:solidFill>
                  <a:srgbClr val="565A5C"/>
                </a:solidFill>
                <a:latin typeface="Arial" panose="020B0604020202020204" pitchFamily="34" charset="0"/>
                <a:cs typeface="Arial" panose="020B0604020202020204" pitchFamily="34" charset="0"/>
              </a:rPr>
              <a:t>Employer panel</a:t>
            </a:r>
          </a:p>
          <a:p>
            <a:pPr marL="349200" indent="-349200">
              <a:lnSpc>
                <a:spcPts val="2400"/>
              </a:lnSpc>
              <a:spcBef>
                <a:spcPts val="0"/>
              </a:spcBef>
              <a:buFont typeface="+mj-lt"/>
              <a:buAutoNum type="arabicPeriod"/>
            </a:pPr>
            <a:r>
              <a:rPr lang="en-GB" sz="6400" dirty="0">
                <a:solidFill>
                  <a:srgbClr val="565A5C"/>
                </a:solidFill>
                <a:latin typeface="Arial" panose="020B0604020202020204" pitchFamily="34" charset="0"/>
                <a:cs typeface="Arial" panose="020B0604020202020204" pitchFamily="34" charset="0"/>
              </a:rPr>
              <a:t>Quiz night</a:t>
            </a:r>
          </a:p>
          <a:p>
            <a:pPr marL="349200" indent="-349200">
              <a:lnSpc>
                <a:spcPts val="2400"/>
              </a:lnSpc>
              <a:spcBef>
                <a:spcPts val="0"/>
              </a:spcBef>
              <a:buFont typeface="+mj-lt"/>
              <a:buAutoNum type="arabicPeriod"/>
            </a:pPr>
            <a:r>
              <a:rPr lang="en-GB" sz="6400" dirty="0">
                <a:solidFill>
                  <a:srgbClr val="565A5C"/>
                </a:solidFill>
                <a:latin typeface="Arial" panose="020B0604020202020204" pitchFamily="34" charset="0"/>
                <a:cs typeface="Arial" panose="020B0604020202020204" pitchFamily="34" charset="0"/>
              </a:rPr>
              <a:t>Q&amp;A</a:t>
            </a:r>
          </a:p>
          <a:p>
            <a:pPr marL="349200" indent="-349200">
              <a:lnSpc>
                <a:spcPts val="2400"/>
              </a:lnSpc>
              <a:spcBef>
                <a:spcPts val="0"/>
              </a:spcBef>
              <a:buFont typeface="+mj-lt"/>
              <a:buAutoNum type="arabicPeriod"/>
            </a:pPr>
            <a:r>
              <a:rPr lang="en-GB" sz="6400" dirty="0">
                <a:solidFill>
                  <a:srgbClr val="565A5C"/>
                </a:solidFill>
                <a:latin typeface="Arial" panose="020B0604020202020204" pitchFamily="34" charset="0"/>
                <a:cs typeface="Arial" panose="020B0604020202020204" pitchFamily="34" charset="0"/>
              </a:rPr>
              <a:t>Skills games</a:t>
            </a:r>
          </a:p>
          <a:p>
            <a:pPr marL="349200" indent="-349200">
              <a:lnSpc>
                <a:spcPts val="2400"/>
              </a:lnSpc>
              <a:spcBef>
                <a:spcPts val="0"/>
              </a:spcBef>
              <a:buFont typeface="+mj-lt"/>
              <a:buAutoNum type="arabicPeriod"/>
            </a:pPr>
            <a:r>
              <a:rPr lang="en-GB" sz="6400" dirty="0">
                <a:solidFill>
                  <a:srgbClr val="565A5C"/>
                </a:solidFill>
                <a:latin typeface="Arial" panose="020B0604020202020204" pitchFamily="34" charset="0"/>
                <a:cs typeface="Arial" panose="020B0604020202020204" pitchFamily="34" charset="0"/>
              </a:rPr>
              <a:t>Conversation starter</a:t>
            </a:r>
          </a:p>
          <a:p>
            <a:pPr marL="349200" indent="-349200">
              <a:lnSpc>
                <a:spcPts val="2400"/>
              </a:lnSpc>
              <a:spcBef>
                <a:spcPts val="0"/>
              </a:spcBef>
              <a:buFont typeface="+mj-lt"/>
              <a:buAutoNum type="arabicPeriod"/>
            </a:pPr>
            <a:r>
              <a:rPr lang="en-GB" sz="6400" dirty="0">
                <a:solidFill>
                  <a:srgbClr val="565A5C"/>
                </a:solidFill>
                <a:latin typeface="Arial" panose="020B0604020202020204" pitchFamily="34" charset="0"/>
                <a:cs typeface="Arial" panose="020B0604020202020204" pitchFamily="34" charset="0"/>
              </a:rPr>
              <a:t>Action planning</a:t>
            </a:r>
          </a:p>
          <a:p>
            <a:pPr marL="349200" indent="-349200">
              <a:lnSpc>
                <a:spcPts val="2400"/>
              </a:lnSpc>
              <a:spcBef>
                <a:spcPts val="0"/>
              </a:spcBef>
              <a:buFont typeface="+mj-lt"/>
              <a:buAutoNum type="arabicPeriod"/>
            </a:pPr>
            <a:r>
              <a:rPr lang="en-GB" sz="6400" dirty="0">
                <a:solidFill>
                  <a:srgbClr val="565A5C"/>
                </a:solidFill>
                <a:latin typeface="Arial" panose="020B0604020202020204" pitchFamily="34" charset="0"/>
                <a:cs typeface="Arial" panose="020B0604020202020204" pitchFamily="34" charset="0"/>
              </a:rPr>
              <a:t>Careers adviser sessions</a:t>
            </a:r>
          </a:p>
          <a:p>
            <a:pPr marL="349200" indent="-349200">
              <a:lnSpc>
                <a:spcPts val="2400"/>
              </a:lnSpc>
              <a:spcBef>
                <a:spcPts val="0"/>
              </a:spcBef>
              <a:buFont typeface="+mj-lt"/>
              <a:buAutoNum type="arabicPeriod"/>
            </a:pPr>
            <a:r>
              <a:rPr lang="en-GB" sz="6400" dirty="0">
                <a:solidFill>
                  <a:srgbClr val="565A5C"/>
                </a:solidFill>
                <a:latin typeface="Arial" panose="020B0604020202020204" pitchFamily="34" charset="0"/>
                <a:cs typeface="Arial" panose="020B0604020202020204" pitchFamily="34" charset="0"/>
              </a:rPr>
              <a:t>Assembly presentation &amp; KS 3/4 activity*</a:t>
            </a:r>
          </a:p>
          <a:p>
            <a:pPr marL="349200" indent="-349200">
              <a:lnSpc>
                <a:spcPts val="2400"/>
              </a:lnSpc>
              <a:spcBef>
                <a:spcPts val="0"/>
              </a:spcBef>
              <a:buFont typeface="+mj-lt"/>
              <a:buAutoNum type="arabicPeriod"/>
            </a:pPr>
            <a:r>
              <a:rPr lang="en-GB" sz="6400" dirty="0">
                <a:solidFill>
                  <a:srgbClr val="565A5C"/>
                </a:solidFill>
                <a:latin typeface="Arial" panose="020B0604020202020204" pitchFamily="34" charset="0"/>
                <a:cs typeface="Arial" panose="020B0604020202020204" pitchFamily="34" charset="0"/>
              </a:rPr>
              <a:t>Conversation starter KS 4/5 activity*</a:t>
            </a:r>
            <a:endParaRPr lang="en-US" sz="6400" dirty="0">
              <a:solidFill>
                <a:srgbClr val="565A5C"/>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b="1" dirty="0">
              <a:solidFill>
                <a:schemeClr val="bg1"/>
              </a:solidFill>
              <a:latin typeface="Arial" panose="020B060402020202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11" name="Content Placeholder 8">
            <a:extLst>
              <a:ext uri="{FF2B5EF4-FFF2-40B4-BE49-F238E27FC236}">
                <a16:creationId xmlns:a16="http://schemas.microsoft.com/office/drawing/2014/main" id="{9B6B7F5F-7448-4159-B070-4AC6D6812996}"/>
              </a:ext>
            </a:extLst>
          </p:cNvPr>
          <p:cNvSpPr txBox="1">
            <a:spLocks/>
          </p:cNvSpPr>
          <p:nvPr/>
        </p:nvSpPr>
        <p:spPr>
          <a:xfrm>
            <a:off x="598714" y="2208400"/>
            <a:ext cx="5018314" cy="3782972"/>
          </a:xfrm>
          <a:prstGeom prst="rect">
            <a:avLst/>
          </a:prstGeom>
          <a:ln>
            <a:solidFill>
              <a:srgbClr val="DF591C"/>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700" b="1" dirty="0">
                <a:solidFill>
                  <a:srgbClr val="565A5C"/>
                </a:solidFill>
                <a:latin typeface="Arial" panose="020B0604020202020204" pitchFamily="34" charset="0"/>
                <a:ea typeface="Times New Roman" panose="02020603050405020304" pitchFamily="18" charset="0"/>
                <a:cs typeface="Arial" panose="020B0604020202020204" pitchFamily="34" charset="0"/>
              </a:rPr>
              <a:t>What we have planned</a:t>
            </a:r>
          </a:p>
          <a:p>
            <a:pPr marL="0" indent="0">
              <a:buFont typeface="Arial" panose="020B0604020202020204" pitchFamily="34" charset="0"/>
              <a:buNone/>
            </a:pPr>
            <a:r>
              <a:rPr lang="en-GB" sz="1100" dirty="0">
                <a:solidFill>
                  <a:srgbClr val="565A5C"/>
                </a:solidFill>
                <a:highlight>
                  <a:srgbClr val="FFFF00"/>
                </a:highlight>
                <a:latin typeface="Arial" panose="020B0604020202020204" pitchFamily="34" charset="0"/>
                <a:ea typeface="Times New Roman" panose="02020603050405020304" pitchFamily="18" charset="0"/>
                <a:cs typeface="Arial" panose="020B0604020202020204" pitchFamily="34" charset="0"/>
              </a:rPr>
              <a:t>[edit this section to add activities/events/resources you already have planned to engage parents with careers]</a:t>
            </a:r>
          </a:p>
          <a:p>
            <a:pPr marL="349200" indent="-349200">
              <a:lnSpc>
                <a:spcPts val="2400"/>
              </a:lnSpc>
              <a:spcBef>
                <a:spcPts val="0"/>
              </a:spcBef>
              <a:buFont typeface="+mj-lt"/>
              <a:buAutoNum type="arabicPeriod"/>
            </a:pPr>
            <a:r>
              <a:rPr lang="en-GB" sz="1600" dirty="0">
                <a:solidFill>
                  <a:srgbClr val="565A5C"/>
                </a:solidFill>
                <a:latin typeface="Arial" panose="020B0604020202020204" pitchFamily="34" charset="0"/>
                <a:cs typeface="Arial" panose="020B0604020202020204" pitchFamily="34" charset="0"/>
              </a:rPr>
              <a:t>xxx</a:t>
            </a:r>
          </a:p>
          <a:p>
            <a:pPr marL="349200" indent="-349200">
              <a:lnSpc>
                <a:spcPts val="2400"/>
              </a:lnSpc>
              <a:spcBef>
                <a:spcPts val="0"/>
              </a:spcBef>
              <a:buFont typeface="+mj-lt"/>
              <a:buAutoNum type="arabicPeriod"/>
            </a:pPr>
            <a:r>
              <a:rPr lang="en-GB" sz="1600" dirty="0">
                <a:solidFill>
                  <a:srgbClr val="565A5C"/>
                </a:solidFill>
                <a:latin typeface="Arial" panose="020B0604020202020204" pitchFamily="34" charset="0"/>
                <a:cs typeface="Arial" panose="020B0604020202020204" pitchFamily="34" charset="0"/>
              </a:rPr>
              <a:t>xxx</a:t>
            </a:r>
          </a:p>
          <a:p>
            <a:pPr marL="0" indent="0">
              <a:buFont typeface="Arial" panose="020B0604020202020204" pitchFamily="34" charset="0"/>
              <a:buNone/>
            </a:pPr>
            <a:endParaRPr lang="en-GB" sz="1100" dirty="0">
              <a:solidFill>
                <a:srgbClr val="565A5C"/>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1E75EB13-5DB0-1740-B420-A9EC117A93CB}"/>
              </a:ext>
            </a:extLst>
          </p:cNvPr>
          <p:cNvSpPr txBox="1"/>
          <p:nvPr/>
        </p:nvSpPr>
        <p:spPr>
          <a:xfrm>
            <a:off x="475200" y="475200"/>
            <a:ext cx="4959928" cy="646331"/>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Activities for parents and students</a:t>
            </a:r>
          </a:p>
          <a:p>
            <a:endParaRPr lang="en-US" dirty="0"/>
          </a:p>
        </p:txBody>
      </p:sp>
      <p:sp>
        <p:nvSpPr>
          <p:cNvPr id="12" name="TextBox 11">
            <a:extLst>
              <a:ext uri="{FF2B5EF4-FFF2-40B4-BE49-F238E27FC236}">
                <a16:creationId xmlns:a16="http://schemas.microsoft.com/office/drawing/2014/main" id="{E0428D58-A272-5942-818D-49056BC7B4A3}"/>
              </a:ext>
            </a:extLst>
          </p:cNvPr>
          <p:cNvSpPr txBox="1"/>
          <p:nvPr/>
        </p:nvSpPr>
        <p:spPr>
          <a:xfrm>
            <a:off x="9872151" y="6339194"/>
            <a:ext cx="1710249" cy="307777"/>
          </a:xfrm>
          <a:prstGeom prst="rect">
            <a:avLst/>
          </a:prstGeom>
          <a:noFill/>
        </p:spPr>
        <p:txBody>
          <a:bodyPr wrap="square" rtlCol="0">
            <a:spAutoFit/>
          </a:bodyPr>
          <a:lstStyle/>
          <a:p>
            <a:pPr algn="r"/>
            <a:r>
              <a:rPr lang="en-GB" sz="1400" dirty="0">
                <a:solidFill>
                  <a:srgbClr val="565A5C"/>
                </a:solidFill>
                <a:latin typeface="Arial" panose="020B0604020202020204" pitchFamily="34" charset="0"/>
                <a:cs typeface="Arial" panose="020B0604020202020204" pitchFamily="34" charset="0"/>
              </a:rPr>
              <a:t>* Student facing</a:t>
            </a:r>
          </a:p>
        </p:txBody>
      </p:sp>
    </p:spTree>
    <p:extLst>
      <p:ext uri="{BB962C8B-B14F-4D97-AF65-F5344CB8AC3E}">
        <p14:creationId xmlns:p14="http://schemas.microsoft.com/office/powerpoint/2010/main" val="26792758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D5FD28F-DE7B-AE4A-B8E5-F5B4C64D9E51}"/>
              </a:ext>
            </a:extLst>
          </p:cNvPr>
          <p:cNvSpPr/>
          <p:nvPr/>
        </p:nvSpPr>
        <p:spPr>
          <a:xfrm>
            <a:off x="-207263" y="4"/>
            <a:ext cx="12192000" cy="6857996"/>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 name="Title 1">
            <a:extLst>
              <a:ext uri="{FF2B5EF4-FFF2-40B4-BE49-F238E27FC236}">
                <a16:creationId xmlns:a16="http://schemas.microsoft.com/office/drawing/2014/main" id="{19977688-41E6-1B45-87B2-5DE4B25D05A3}"/>
              </a:ext>
            </a:extLst>
          </p:cNvPr>
          <p:cNvSpPr txBox="1">
            <a:spLocks/>
          </p:cNvSpPr>
          <p:nvPr/>
        </p:nvSpPr>
        <p:spPr>
          <a:xfrm>
            <a:off x="396000" y="1404000"/>
            <a:ext cx="5405022" cy="3483426"/>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5880"/>
              </a:lnSpc>
            </a:pPr>
            <a:r>
              <a:rPr lang="en-US" sz="4900" b="1" dirty="0">
                <a:solidFill>
                  <a:schemeClr val="bg1"/>
                </a:solidFill>
                <a:latin typeface="Arial" panose="020B0604020202020204" pitchFamily="34" charset="0"/>
                <a:cs typeface="Arial" panose="020B0604020202020204" pitchFamily="34" charset="0"/>
              </a:rPr>
              <a:t>PARENTAL ENGAGEMENT</a:t>
            </a:r>
            <a:endParaRPr lang="en-US" sz="4900" b="1" dirty="0">
              <a:solidFill>
                <a:srgbClr val="DF591C"/>
              </a:solidFill>
              <a:latin typeface="Arial" panose="020B0604020202020204" pitchFamily="34" charset="0"/>
              <a:cs typeface="Arial" panose="020B0604020202020204" pitchFamily="34" charset="0"/>
            </a:endParaRPr>
          </a:p>
          <a:p>
            <a:pPr>
              <a:lnSpc>
                <a:spcPts val="5880"/>
              </a:lnSpc>
            </a:pPr>
            <a:r>
              <a:rPr lang="en-US" sz="4900" b="1" dirty="0">
                <a:solidFill>
                  <a:srgbClr val="DF591C"/>
                </a:solidFill>
                <a:latin typeface="Arial" panose="020B0604020202020204" pitchFamily="34" charset="0"/>
                <a:cs typeface="Arial" panose="020B0604020202020204" pitchFamily="34" charset="0"/>
              </a:rPr>
              <a:t>AUDITING OUR PROVISION</a:t>
            </a:r>
          </a:p>
        </p:txBody>
      </p:sp>
      <p:pic>
        <p:nvPicPr>
          <p:cNvPr id="2" name="Picture 1">
            <a:extLst>
              <a:ext uri="{FF2B5EF4-FFF2-40B4-BE49-F238E27FC236}">
                <a16:creationId xmlns:a16="http://schemas.microsoft.com/office/drawing/2014/main" id="{E93AB4A3-D4FC-47AC-A690-91674D7B070E}"/>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881698" y="0"/>
            <a:ext cx="5310301" cy="6858000"/>
          </a:xfrm>
          <a:prstGeom prst="rect">
            <a:avLst/>
          </a:prstGeom>
        </p:spPr>
      </p:pic>
    </p:spTree>
    <p:extLst>
      <p:ext uri="{BB962C8B-B14F-4D97-AF65-F5344CB8AC3E}">
        <p14:creationId xmlns:p14="http://schemas.microsoft.com/office/powerpoint/2010/main" val="66787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10582268" cy="510323"/>
          </a:xfrm>
        </p:spPr>
        <p:txBody>
          <a:bodyPr numCol="2" spcCol="360000">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What we’re going to cover </a:t>
            </a:r>
            <a:br>
              <a:rPr lang="en-GB" sz="1800" b="1"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sp>
        <p:nvSpPr>
          <p:cNvPr id="11" name="TextBox 10">
            <a:extLst>
              <a:ext uri="{FF2B5EF4-FFF2-40B4-BE49-F238E27FC236}">
                <a16:creationId xmlns:a16="http://schemas.microsoft.com/office/drawing/2014/main" id="{9F8298B4-8B4E-3441-8227-B57F8D724E58}"/>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Welcome</a:t>
            </a:r>
          </a:p>
        </p:txBody>
      </p:sp>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5" name="TextBox 4">
            <a:extLst>
              <a:ext uri="{FF2B5EF4-FFF2-40B4-BE49-F238E27FC236}">
                <a16:creationId xmlns:a16="http://schemas.microsoft.com/office/drawing/2014/main" id="{317FD1B9-8C1F-4FA4-B4AD-F44A22708A5A}"/>
              </a:ext>
            </a:extLst>
          </p:cNvPr>
          <p:cNvSpPr txBox="1"/>
          <p:nvPr/>
        </p:nvSpPr>
        <p:spPr>
          <a:xfrm>
            <a:off x="1386001" y="2361600"/>
            <a:ext cx="9129600" cy="2481449"/>
          </a:xfrm>
          <a:prstGeom prst="rect">
            <a:avLst/>
          </a:prstGeom>
          <a:noFill/>
        </p:spPr>
        <p:txBody>
          <a:bodyPr wrap="square" rtlCol="0">
            <a:spAutoFit/>
          </a:bodyPr>
          <a:lstStyle/>
          <a:p>
            <a:pPr marL="342900" lvl="0" indent="-342900">
              <a:lnSpc>
                <a:spcPts val="2400"/>
              </a:lnSpc>
              <a:buFont typeface="Arial" panose="020B0604020202020204" pitchFamily="34" charset="0"/>
              <a:buChar char="•"/>
            </a:pPr>
            <a:r>
              <a:rPr lang="en-GB" sz="2000" dirty="0">
                <a:solidFill>
                  <a:srgbClr val="565A5C"/>
                </a:solidFill>
                <a:latin typeface="Arial" panose="020B0604020202020204" pitchFamily="34" charset="0"/>
                <a:ea typeface="Trebuchet MS" panose="020B0603020202020204" pitchFamily="34" charset="0"/>
                <a:cs typeface="Arial" panose="020B0604020202020204" pitchFamily="34" charset="0"/>
              </a:rPr>
              <a:t>Overview of our careers programme and parental engagement planning.</a:t>
            </a:r>
          </a:p>
          <a:p>
            <a:pPr marL="342900" lvl="0" indent="-342900">
              <a:lnSpc>
                <a:spcPts val="2400"/>
              </a:lnSpc>
              <a:buFont typeface="Arial" panose="020B0604020202020204" pitchFamily="34" charset="0"/>
              <a:buChar char="•"/>
            </a:pPr>
            <a:r>
              <a:rPr lang="en-GB" sz="2000" dirty="0">
                <a:solidFill>
                  <a:srgbClr val="565A5C"/>
                </a:solidFill>
                <a:latin typeface="Arial" panose="020B0604020202020204" pitchFamily="34" charset="0"/>
                <a:ea typeface="Trebuchet MS" panose="020B0603020202020204" pitchFamily="34" charset="0"/>
                <a:cs typeface="Arial" panose="020B0604020202020204" pitchFamily="34" charset="0"/>
              </a:rPr>
              <a:t>Research into parents and career decision-making.</a:t>
            </a:r>
          </a:p>
          <a:p>
            <a:pPr marL="342900" lvl="0" indent="-342900">
              <a:lnSpc>
                <a:spcPts val="2400"/>
              </a:lnSpc>
              <a:buFont typeface="Arial" panose="020B0604020202020204" pitchFamily="34" charset="0"/>
              <a:buChar char="•"/>
            </a:pPr>
            <a:r>
              <a:rPr lang="en-GB" sz="2000" dirty="0">
                <a:solidFill>
                  <a:srgbClr val="565A5C"/>
                </a:solidFill>
                <a:latin typeface="Arial" panose="020B0604020202020204" pitchFamily="34" charset="0"/>
                <a:ea typeface="Trebuchet MS" panose="020B0603020202020204" pitchFamily="34" charset="0"/>
                <a:cs typeface="Arial" panose="020B0604020202020204" pitchFamily="34" charset="0"/>
              </a:rPr>
              <a:t>Best practice for good parental engagement in careers.</a:t>
            </a:r>
          </a:p>
          <a:p>
            <a:pPr marL="342900" lvl="0" indent="-342900">
              <a:lnSpc>
                <a:spcPts val="2400"/>
              </a:lnSpc>
              <a:buFont typeface="Arial" panose="020B0604020202020204" pitchFamily="34" charset="0"/>
              <a:buChar char="•"/>
            </a:pPr>
            <a:r>
              <a:rPr lang="en-GB" sz="2000" dirty="0">
                <a:solidFill>
                  <a:srgbClr val="565A5C"/>
                </a:solidFill>
                <a:latin typeface="Arial" panose="020B0604020202020204" pitchFamily="34" charset="0"/>
                <a:ea typeface="Trebuchet MS" panose="020B0603020202020204" pitchFamily="34" charset="0"/>
                <a:cs typeface="Arial" panose="020B0604020202020204" pitchFamily="34" charset="0"/>
              </a:rPr>
              <a:t>Auditing our current provision.</a:t>
            </a:r>
          </a:p>
          <a:p>
            <a:pPr marL="342900" lvl="0" indent="-342900">
              <a:lnSpc>
                <a:spcPts val="2400"/>
              </a:lnSpc>
              <a:buFont typeface="Arial" panose="020B0604020202020204" pitchFamily="34" charset="0"/>
              <a:buChar char="•"/>
            </a:pPr>
            <a:r>
              <a:rPr lang="en-GB" sz="2000" dirty="0">
                <a:solidFill>
                  <a:srgbClr val="565A5C"/>
                </a:solidFill>
                <a:latin typeface="Arial" panose="020B0604020202020204" pitchFamily="34" charset="0"/>
                <a:ea typeface="Trebuchet MS" panose="020B0603020202020204" pitchFamily="34" charset="0"/>
                <a:cs typeface="Arial" panose="020B0604020202020204" pitchFamily="34" charset="0"/>
              </a:rPr>
              <a:t>Our plans for [</a:t>
            </a:r>
            <a:r>
              <a:rPr lang="en-GB" sz="2000" dirty="0">
                <a:solidFill>
                  <a:srgbClr val="565A5C"/>
                </a:solidFill>
                <a:highlight>
                  <a:srgbClr val="FFFF00"/>
                </a:highlight>
                <a:latin typeface="Arial" panose="020B0604020202020204" pitchFamily="34" charset="0"/>
                <a:ea typeface="Trebuchet MS" panose="020B0603020202020204" pitchFamily="34" charset="0"/>
                <a:cs typeface="Arial" panose="020B0604020202020204" pitchFamily="34" charset="0"/>
              </a:rPr>
              <a:t>year</a:t>
            </a:r>
            <a:r>
              <a:rPr lang="en-GB" sz="2000" dirty="0">
                <a:solidFill>
                  <a:srgbClr val="565A5C"/>
                </a:solidFill>
                <a:latin typeface="Arial" panose="020B0604020202020204" pitchFamily="34" charset="0"/>
                <a:ea typeface="Trebuchet MS" panose="020B0603020202020204" pitchFamily="34" charset="0"/>
                <a:cs typeface="Arial" panose="020B0604020202020204" pitchFamily="34" charset="0"/>
              </a:rPr>
              <a:t>].</a:t>
            </a:r>
          </a:p>
          <a:p>
            <a:pPr marL="342900" lvl="0" indent="-342900">
              <a:lnSpc>
                <a:spcPts val="2400"/>
              </a:lnSpc>
              <a:buFont typeface="Arial" panose="020B0604020202020204" pitchFamily="34" charset="0"/>
              <a:buChar char="•"/>
            </a:pPr>
            <a:r>
              <a:rPr lang="en-GB" sz="2000" dirty="0">
                <a:solidFill>
                  <a:srgbClr val="565A5C"/>
                </a:solidFill>
                <a:latin typeface="Arial" panose="020B0604020202020204" pitchFamily="34" charset="0"/>
                <a:ea typeface="Trebuchet MS" panose="020B0603020202020204" pitchFamily="34" charset="0"/>
                <a:cs typeface="Arial" panose="020B0604020202020204" pitchFamily="34" charset="0"/>
              </a:rPr>
              <a:t>Next steps.</a:t>
            </a:r>
          </a:p>
          <a:p>
            <a:pPr marL="342900" lvl="0" indent="-342900">
              <a:lnSpc>
                <a:spcPct val="115000"/>
              </a:lnSpc>
              <a:buFont typeface="Symbol" panose="05050102010706020507" pitchFamily="18" charset="2"/>
              <a:buChar char=""/>
            </a:pPr>
            <a:endParaRPr lang="en-GB" sz="1500" dirty="0">
              <a:effectLst/>
              <a:latin typeface="Arial" panose="020B0604020202020204" pitchFamily="34" charset="0"/>
              <a:ea typeface="Trebuchet MS" panose="020B0603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439910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15829613" cy="730648"/>
          </a:xfrm>
        </p:spPr>
        <p:txBody>
          <a:bodyPr numCol="2" spcCol="360000" anchor="t">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Maximising parental engagement</a:t>
            </a:r>
            <a:endParaRPr lang="en-US" sz="1200"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sp>
        <p:nvSpPr>
          <p:cNvPr id="11" name="TextBox 10">
            <a:extLst>
              <a:ext uri="{FF2B5EF4-FFF2-40B4-BE49-F238E27FC236}">
                <a16:creationId xmlns:a16="http://schemas.microsoft.com/office/drawing/2014/main" id="{9F8298B4-8B4E-3441-8227-B57F8D724E58}"/>
              </a:ext>
            </a:extLst>
          </p:cNvPr>
          <p:cNvSpPr txBox="1"/>
          <p:nvPr/>
        </p:nvSpPr>
        <p:spPr>
          <a:xfrm>
            <a:off x="475200" y="475200"/>
            <a:ext cx="6471926"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Auditing our current approach</a:t>
            </a:r>
          </a:p>
        </p:txBody>
      </p:sp>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5" name="TextBox 4">
            <a:extLst>
              <a:ext uri="{FF2B5EF4-FFF2-40B4-BE49-F238E27FC236}">
                <a16:creationId xmlns:a16="http://schemas.microsoft.com/office/drawing/2014/main" id="{317FD1B9-8C1F-4FA4-B4AD-F44A22708A5A}"/>
              </a:ext>
            </a:extLst>
          </p:cNvPr>
          <p:cNvSpPr txBox="1"/>
          <p:nvPr/>
        </p:nvSpPr>
        <p:spPr>
          <a:xfrm>
            <a:off x="1386001" y="2361600"/>
            <a:ext cx="10196400" cy="3820661"/>
          </a:xfrm>
          <a:prstGeom prst="rect">
            <a:avLst/>
          </a:prstGeom>
          <a:noFill/>
        </p:spPr>
        <p:txBody>
          <a:bodyPr wrap="square" rtlCol="0">
            <a:spAutoFit/>
          </a:bodyPr>
          <a:lstStyle/>
          <a:p>
            <a:pPr lvl="0">
              <a:lnSpc>
                <a:spcPts val="2400"/>
              </a:lnSpc>
              <a:spcAft>
                <a:spcPts val="600"/>
              </a:spcAft>
            </a:pPr>
            <a:r>
              <a:rPr lang="en-GB" sz="2000" b="1" dirty="0">
                <a:solidFill>
                  <a:srgbClr val="565A5C"/>
                </a:solidFill>
                <a:latin typeface="Arial" panose="020B0604020202020204" pitchFamily="34" charset="0"/>
                <a:ea typeface="Times New Roman" panose="02020603050405020304" pitchFamily="18" charset="0"/>
                <a:cs typeface="Arial" panose="020B0604020202020204" pitchFamily="34" charset="0"/>
              </a:rPr>
              <a:t>As p</a:t>
            </a:r>
            <a:r>
              <a:rPr lang="en-GB" sz="2000" b="1" dirty="0">
                <a:solidFill>
                  <a:srgbClr val="565A5C"/>
                </a:solidFill>
                <a:effectLst/>
                <a:latin typeface="Arial" panose="020B0604020202020204" pitchFamily="34" charset="0"/>
                <a:ea typeface="Times New Roman" panose="02020603050405020304" pitchFamily="18" charset="0"/>
                <a:cs typeface="Arial" panose="020B0604020202020204" pitchFamily="34" charset="0"/>
              </a:rPr>
              <a:t>arents are one of the biggest influencers on students’ decisions, how can we work with them more and what are the gaps in our current provision?</a:t>
            </a:r>
          </a:p>
          <a:p>
            <a:pPr marL="342000" lvl="2" indent="-342900">
              <a:lnSpc>
                <a:spcPts val="2400"/>
              </a:lnSpc>
              <a:buFont typeface="Arial" panose="020B0604020202020204" pitchFamily="34" charset="0"/>
              <a:buChar char="•"/>
            </a:pPr>
            <a:r>
              <a:rPr lang="en-GB" sz="2000" dirty="0">
                <a:solidFill>
                  <a:srgbClr val="565A5C"/>
                </a:solidFill>
                <a:effectLst/>
                <a:latin typeface="Arial" panose="020B0604020202020204" pitchFamily="34" charset="0"/>
                <a:ea typeface="Calibri" panose="020F0502020204030204" pitchFamily="34" charset="0"/>
                <a:cs typeface="Arial" panose="020B0604020202020204" pitchFamily="34" charset="0"/>
              </a:rPr>
              <a:t>When and how we do involve parents in careers and options decision-making?</a:t>
            </a:r>
          </a:p>
          <a:p>
            <a:pPr marL="342000" lvl="2" indent="-342900">
              <a:lnSpc>
                <a:spcPts val="2400"/>
              </a:lnSpc>
              <a:buFont typeface="Arial" panose="020B0604020202020204" pitchFamily="34" charset="0"/>
              <a:buChar char="•"/>
            </a:pPr>
            <a:r>
              <a:rPr lang="en-GB" sz="2000" dirty="0">
                <a:solidFill>
                  <a:srgbClr val="565A5C"/>
                </a:solidFill>
                <a:effectLst/>
                <a:latin typeface="Arial" panose="020B0604020202020204" pitchFamily="34" charset="0"/>
                <a:ea typeface="Calibri" panose="020F0502020204030204" pitchFamily="34" charset="0"/>
                <a:cs typeface="Arial" panose="020B0604020202020204" pitchFamily="34" charset="0"/>
              </a:rPr>
              <a:t>What is our current parental engagement strategy across the whole school/college? Who is responsible for it?</a:t>
            </a:r>
          </a:p>
          <a:p>
            <a:pPr marL="342000" lvl="2" indent="-342900">
              <a:lnSpc>
                <a:spcPts val="2400"/>
              </a:lnSpc>
              <a:buFont typeface="Arial" panose="020B0604020202020204" pitchFamily="34" charset="0"/>
              <a:buChar char="•"/>
            </a:pPr>
            <a:r>
              <a:rPr lang="en-GB" sz="2000" dirty="0">
                <a:solidFill>
                  <a:srgbClr val="565A5C"/>
                </a:solidFill>
                <a:effectLst/>
                <a:latin typeface="Arial" panose="020B0604020202020204" pitchFamily="34" charset="0"/>
                <a:ea typeface="Calibri" panose="020F0502020204030204" pitchFamily="34" charset="0"/>
                <a:cs typeface="Arial" panose="020B0604020202020204" pitchFamily="34" charset="0"/>
              </a:rPr>
              <a:t>Which of the four groups of parents do we need to pay particular attention to?</a:t>
            </a:r>
          </a:p>
          <a:p>
            <a:pPr marL="342000" lvl="2" indent="-342900">
              <a:lnSpc>
                <a:spcPts val="2400"/>
              </a:lnSpc>
              <a:buFont typeface="Arial" panose="020B0604020202020204" pitchFamily="34" charset="0"/>
              <a:buChar char="•"/>
            </a:pPr>
            <a:r>
              <a:rPr lang="en-GB" sz="2000" dirty="0">
                <a:solidFill>
                  <a:srgbClr val="565A5C"/>
                </a:solidFill>
                <a:latin typeface="Arial" panose="020B0604020202020204" pitchFamily="34" charset="0"/>
                <a:ea typeface="Calibri" panose="020F0502020204030204" pitchFamily="34" charset="0"/>
                <a:cs typeface="Arial" panose="020B0604020202020204" pitchFamily="34" charset="0"/>
              </a:rPr>
              <a:t>Do we have any learnings from past evaluation of our careers and options provision?</a:t>
            </a:r>
          </a:p>
          <a:p>
            <a:pPr marL="342000" lvl="2" indent="-342900">
              <a:lnSpc>
                <a:spcPts val="2400"/>
              </a:lnSpc>
              <a:buFont typeface="Arial" panose="020B0604020202020204" pitchFamily="34" charset="0"/>
              <a:buChar char="•"/>
            </a:pPr>
            <a:r>
              <a:rPr lang="en-GB" sz="2000" dirty="0">
                <a:solidFill>
                  <a:srgbClr val="565A5C"/>
                </a:solidFill>
                <a:latin typeface="Arial" panose="020B0604020202020204" pitchFamily="34" charset="0"/>
                <a:ea typeface="Calibri" panose="020F0502020204030204" pitchFamily="34" charset="0"/>
                <a:cs typeface="Arial" panose="020B0604020202020204" pitchFamily="34" charset="0"/>
              </a:rPr>
              <a:t>How many people play a part in driving forward our parental engagement in careers?</a:t>
            </a:r>
            <a:endParaRPr lang="en-GB" sz="2000" dirty="0">
              <a:solidFill>
                <a:srgbClr val="565A5C"/>
              </a:solidFill>
              <a:effectLst/>
              <a:latin typeface="Arial" panose="020B0604020202020204" pitchFamily="34" charset="0"/>
              <a:ea typeface="Calibri" panose="020F0502020204030204" pitchFamily="34" charset="0"/>
              <a:cs typeface="Arial" panose="020B0604020202020204" pitchFamily="34" charset="0"/>
            </a:endParaRPr>
          </a:p>
          <a:p>
            <a:pPr marL="342000" lvl="2" indent="-342900">
              <a:lnSpc>
                <a:spcPts val="2400"/>
              </a:lnSpc>
              <a:buFont typeface="Arial" panose="020B0604020202020204" pitchFamily="34" charset="0"/>
              <a:buChar char="•"/>
            </a:pPr>
            <a:r>
              <a:rPr lang="en-GB" sz="2000" dirty="0">
                <a:solidFill>
                  <a:srgbClr val="565A5C"/>
                </a:solidFill>
                <a:effectLst/>
                <a:latin typeface="Arial" panose="020B0604020202020204" pitchFamily="34" charset="0"/>
                <a:ea typeface="Calibri" panose="020F0502020204030204" pitchFamily="34" charset="0"/>
                <a:cs typeface="Arial" panose="020B0604020202020204" pitchFamily="34" charset="0"/>
              </a:rPr>
              <a:t>Which of the 11 recommendations are we already delivering on and where do we need to focus?</a:t>
            </a:r>
          </a:p>
          <a:p>
            <a:pPr marL="342000" lvl="2" indent="-342900">
              <a:lnSpc>
                <a:spcPts val="2400"/>
              </a:lnSpc>
              <a:buFont typeface="Arial" panose="020B0604020202020204" pitchFamily="34" charset="0"/>
              <a:buChar char="•"/>
            </a:pPr>
            <a:r>
              <a:rPr lang="en-GB" sz="2000" dirty="0">
                <a:solidFill>
                  <a:srgbClr val="565A5C"/>
                </a:solidFill>
                <a:latin typeface="Arial" panose="020B0604020202020204" pitchFamily="34" charset="0"/>
                <a:ea typeface="Calibri" panose="020F0502020204030204" pitchFamily="34" charset="0"/>
                <a:cs typeface="Arial" panose="020B0604020202020204" pitchFamily="34" charset="0"/>
              </a:rPr>
              <a:t>How visible is our careers programme to parents who want to engage?</a:t>
            </a:r>
          </a:p>
          <a:p>
            <a:pPr>
              <a:lnSpc>
                <a:spcPts val="2400"/>
              </a:lnSpc>
            </a:pPr>
            <a:r>
              <a:rPr lang="en-GB" sz="1200" dirty="0">
                <a:solidFill>
                  <a:srgbClr val="565A5C"/>
                </a:solidFill>
                <a:highlight>
                  <a:srgbClr val="FFFF00"/>
                </a:highlight>
                <a:latin typeface="Arial" panose="020B0604020202020204" pitchFamily="34" charset="0"/>
                <a:ea typeface="Times New Roman" panose="02020603050405020304" pitchFamily="18" charset="0"/>
                <a:cs typeface="Arial" panose="020B0604020202020204" pitchFamily="34" charset="0"/>
              </a:rPr>
              <a:t>[adapt this slide to suit your needs, and add in any relevant evidence of your work so far with parents e.g. from evaluations or Compass data]</a:t>
            </a:r>
            <a:endParaRPr lang="en-GB" sz="1200" dirty="0">
              <a:solidFill>
                <a:srgbClr val="565A5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28381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D5FD28F-DE7B-AE4A-B8E5-F5B4C64D9E51}"/>
              </a:ext>
            </a:extLst>
          </p:cNvPr>
          <p:cNvSpPr/>
          <p:nvPr/>
        </p:nvSpPr>
        <p:spPr>
          <a:xfrm>
            <a:off x="1" y="4"/>
            <a:ext cx="12192000" cy="6857996"/>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 name="Title 1">
            <a:extLst>
              <a:ext uri="{FF2B5EF4-FFF2-40B4-BE49-F238E27FC236}">
                <a16:creationId xmlns:a16="http://schemas.microsoft.com/office/drawing/2014/main" id="{19977688-41E6-1B45-87B2-5DE4B25D05A3}"/>
              </a:ext>
            </a:extLst>
          </p:cNvPr>
          <p:cNvSpPr txBox="1">
            <a:spLocks/>
          </p:cNvSpPr>
          <p:nvPr/>
        </p:nvSpPr>
        <p:spPr>
          <a:xfrm>
            <a:off x="396000" y="1404000"/>
            <a:ext cx="4993995" cy="1588481"/>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5880"/>
              </a:lnSpc>
            </a:pPr>
            <a:r>
              <a:rPr lang="en-US" sz="4900" b="1" dirty="0">
                <a:solidFill>
                  <a:schemeClr val="bg1"/>
                </a:solidFill>
                <a:latin typeface="Arial" panose="020B0604020202020204" pitchFamily="34" charset="0"/>
                <a:cs typeface="Arial" panose="020B0604020202020204" pitchFamily="34" charset="0"/>
              </a:rPr>
              <a:t>TALKING FUTURES</a:t>
            </a:r>
            <a:endParaRPr lang="en-US" sz="4900" b="1" dirty="0">
              <a:solidFill>
                <a:srgbClr val="DF591C"/>
              </a:solidFill>
              <a:latin typeface="Arial" panose="020B0604020202020204" pitchFamily="34" charset="0"/>
              <a:cs typeface="Arial" panose="020B0604020202020204" pitchFamily="34" charset="0"/>
            </a:endParaRPr>
          </a:p>
          <a:p>
            <a:pPr>
              <a:lnSpc>
                <a:spcPts val="5880"/>
              </a:lnSpc>
            </a:pPr>
            <a:r>
              <a:rPr lang="en-US" sz="4900" b="1" dirty="0">
                <a:solidFill>
                  <a:srgbClr val="DF591C"/>
                </a:solidFill>
                <a:latin typeface="Arial" panose="020B0604020202020204" pitchFamily="34" charset="0"/>
                <a:cs typeface="Arial" panose="020B0604020202020204" pitchFamily="34" charset="0"/>
              </a:rPr>
              <a:t>NEXT STEPS</a:t>
            </a:r>
          </a:p>
        </p:txBody>
      </p:sp>
      <p:pic>
        <p:nvPicPr>
          <p:cNvPr id="6" name="Picture 5">
            <a:extLst>
              <a:ext uri="{FF2B5EF4-FFF2-40B4-BE49-F238E27FC236}">
                <a16:creationId xmlns:a16="http://schemas.microsoft.com/office/drawing/2014/main" id="{51D9E301-6BB2-4E0D-A509-8392CD364754}"/>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t="2256"/>
          <a:stretch/>
        </p:blipFill>
        <p:spPr>
          <a:xfrm>
            <a:off x="6807621" y="0"/>
            <a:ext cx="5384379" cy="6857999"/>
          </a:xfrm>
          <a:prstGeom prst="rect">
            <a:avLst/>
          </a:prstGeom>
        </p:spPr>
      </p:pic>
      <p:pic>
        <p:nvPicPr>
          <p:cNvPr id="7" name="Picture 6">
            <a:extLst>
              <a:ext uri="{FF2B5EF4-FFF2-40B4-BE49-F238E27FC236}">
                <a16:creationId xmlns:a16="http://schemas.microsoft.com/office/drawing/2014/main" id="{311A741A-C7E8-44B4-8B2F-8CC93A2783BE}"/>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303264" y="0"/>
            <a:ext cx="5888737" cy="6858000"/>
          </a:xfrm>
          <a:prstGeom prst="rect">
            <a:avLst/>
          </a:prstGeom>
        </p:spPr>
      </p:pic>
    </p:spTree>
    <p:extLst>
      <p:ext uri="{BB962C8B-B14F-4D97-AF65-F5344CB8AC3E}">
        <p14:creationId xmlns:p14="http://schemas.microsoft.com/office/powerpoint/2010/main" val="2587432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18150157" cy="460879"/>
          </a:xfrm>
        </p:spPr>
        <p:txBody>
          <a:bodyPr numCol="2" spcCol="360000">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Implementing our parental engagement strategy</a:t>
            </a:r>
            <a:br>
              <a:rPr lang="en-GB" sz="1800" b="1"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sp>
        <p:nvSpPr>
          <p:cNvPr id="11" name="TextBox 10">
            <a:extLst>
              <a:ext uri="{FF2B5EF4-FFF2-40B4-BE49-F238E27FC236}">
                <a16:creationId xmlns:a16="http://schemas.microsoft.com/office/drawing/2014/main" id="{9F8298B4-8B4E-3441-8227-B57F8D724E58}"/>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Next steps</a:t>
            </a:r>
          </a:p>
        </p:txBody>
      </p:sp>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5" name="TextBox 4">
            <a:extLst>
              <a:ext uri="{FF2B5EF4-FFF2-40B4-BE49-F238E27FC236}">
                <a16:creationId xmlns:a16="http://schemas.microsoft.com/office/drawing/2014/main" id="{317FD1B9-8C1F-4FA4-B4AD-F44A22708A5A}"/>
              </a:ext>
            </a:extLst>
          </p:cNvPr>
          <p:cNvSpPr txBox="1"/>
          <p:nvPr/>
        </p:nvSpPr>
        <p:spPr>
          <a:xfrm>
            <a:off x="1386000" y="2361600"/>
            <a:ext cx="5525923" cy="3554819"/>
          </a:xfrm>
          <a:prstGeom prst="rect">
            <a:avLst/>
          </a:prstGeom>
          <a:noFill/>
        </p:spPr>
        <p:txBody>
          <a:bodyPr wrap="square" rtlCol="0">
            <a:spAutoFit/>
          </a:bodyPr>
          <a:lstStyle/>
          <a:p>
            <a:pPr lvl="0">
              <a:lnSpc>
                <a:spcPts val="2400"/>
              </a:lnSpc>
              <a:spcAft>
                <a:spcPts val="600"/>
              </a:spcAft>
            </a:pPr>
            <a:r>
              <a:rPr lang="en-GB" sz="2000" b="1" dirty="0">
                <a:solidFill>
                  <a:srgbClr val="565A5C"/>
                </a:solidFill>
                <a:latin typeface="Arial" panose="020B0604020202020204" pitchFamily="34" charset="0"/>
                <a:cs typeface="Arial" panose="020B0604020202020204" pitchFamily="34" charset="0"/>
              </a:rPr>
              <a:t>Who will be responsible for:</a:t>
            </a:r>
          </a:p>
          <a:p>
            <a:pPr marL="342900" lvl="0" indent="-342900">
              <a:lnSpc>
                <a:spcPts val="2400"/>
              </a:lnSpc>
              <a:buFont typeface="Arial" panose="020B0604020202020204" pitchFamily="34" charset="0"/>
              <a:buChar char="•"/>
            </a:pPr>
            <a:r>
              <a:rPr lang="en-GB" sz="2000" dirty="0">
                <a:solidFill>
                  <a:srgbClr val="565A5C"/>
                </a:solidFill>
                <a:latin typeface="Arial" panose="020B0604020202020204" pitchFamily="34" charset="0"/>
                <a:cs typeface="Arial" panose="020B0604020202020204" pitchFamily="34" charset="0"/>
              </a:rPr>
              <a:t>Leading the provision</a:t>
            </a:r>
          </a:p>
          <a:p>
            <a:pPr marL="342900" indent="-342900">
              <a:lnSpc>
                <a:spcPts val="2400"/>
              </a:lnSpc>
              <a:buFont typeface="Arial" panose="020B0604020202020204" pitchFamily="34" charset="0"/>
              <a:buChar char="•"/>
            </a:pPr>
            <a:r>
              <a:rPr lang="en-GB" sz="2000" dirty="0">
                <a:solidFill>
                  <a:srgbClr val="565A5C"/>
                </a:solidFill>
                <a:latin typeface="Arial" panose="020B0604020202020204" pitchFamily="34" charset="0"/>
                <a:cs typeface="Arial" panose="020B0604020202020204" pitchFamily="34" charset="0"/>
              </a:rPr>
              <a:t>Supporting the Careers Leader</a:t>
            </a:r>
          </a:p>
          <a:p>
            <a:pPr marL="342900" lvl="0" indent="-342900">
              <a:lnSpc>
                <a:spcPts val="2400"/>
              </a:lnSpc>
              <a:buFont typeface="Arial" panose="020B0604020202020204" pitchFamily="34" charset="0"/>
              <a:buChar char="•"/>
            </a:pPr>
            <a:r>
              <a:rPr lang="en-GB" sz="2000" dirty="0">
                <a:solidFill>
                  <a:srgbClr val="565A5C"/>
                </a:solidFill>
                <a:latin typeface="Arial" panose="020B0604020202020204" pitchFamily="34" charset="0"/>
                <a:cs typeface="Arial" panose="020B0604020202020204" pitchFamily="34" charset="0"/>
              </a:rPr>
              <a:t>Representing the programme at SLT level and governor level</a:t>
            </a:r>
          </a:p>
          <a:p>
            <a:pPr marL="342900" lvl="0" indent="-342900">
              <a:lnSpc>
                <a:spcPts val="2400"/>
              </a:lnSpc>
              <a:buFont typeface="Arial" panose="020B0604020202020204" pitchFamily="34" charset="0"/>
              <a:buChar char="•"/>
            </a:pPr>
            <a:r>
              <a:rPr lang="en-GB" sz="2000" dirty="0">
                <a:solidFill>
                  <a:srgbClr val="565A5C"/>
                </a:solidFill>
                <a:latin typeface="Arial" panose="020B0604020202020204" pitchFamily="34" charset="0"/>
                <a:cs typeface="Arial" panose="020B0604020202020204" pitchFamily="34" charset="0"/>
              </a:rPr>
              <a:t>Championing parents’ views</a:t>
            </a:r>
          </a:p>
          <a:p>
            <a:pPr marL="342900" lvl="0" indent="-342900">
              <a:lnSpc>
                <a:spcPts val="2400"/>
              </a:lnSpc>
              <a:buFont typeface="Arial" panose="020B0604020202020204" pitchFamily="34" charset="0"/>
              <a:buChar char="•"/>
            </a:pPr>
            <a:r>
              <a:rPr lang="en-GB" sz="2000" dirty="0">
                <a:solidFill>
                  <a:srgbClr val="565A5C"/>
                </a:solidFill>
                <a:latin typeface="Arial" panose="020B0604020202020204" pitchFamily="34" charset="0"/>
                <a:cs typeface="Arial" panose="020B0604020202020204" pitchFamily="34" charset="0"/>
              </a:rPr>
              <a:t>Facilitating events and activities</a:t>
            </a:r>
          </a:p>
          <a:p>
            <a:pPr marL="342900" lvl="0" indent="-342900">
              <a:lnSpc>
                <a:spcPts val="2400"/>
              </a:lnSpc>
              <a:buFont typeface="Arial" panose="020B0604020202020204" pitchFamily="34" charset="0"/>
              <a:buChar char="•"/>
            </a:pPr>
            <a:r>
              <a:rPr lang="en-GB" sz="2000" dirty="0">
                <a:solidFill>
                  <a:srgbClr val="565A5C"/>
                </a:solidFill>
                <a:latin typeface="Arial" panose="020B0604020202020204" pitchFamily="34" charset="0"/>
                <a:cs typeface="Arial" panose="020B0604020202020204" pitchFamily="34" charset="0"/>
              </a:rPr>
              <a:t>Ensuring visibility of the resources and activities</a:t>
            </a:r>
          </a:p>
          <a:p>
            <a:pPr marL="342900" lvl="0" indent="-342900">
              <a:lnSpc>
                <a:spcPts val="2400"/>
              </a:lnSpc>
              <a:buFont typeface="Arial" panose="020B0604020202020204" pitchFamily="34" charset="0"/>
              <a:buChar char="•"/>
            </a:pPr>
            <a:r>
              <a:rPr lang="en-GB" sz="2000" dirty="0">
                <a:solidFill>
                  <a:srgbClr val="565A5C"/>
                </a:solidFill>
                <a:latin typeface="Arial" panose="020B0604020202020204" pitchFamily="34" charset="0"/>
                <a:cs typeface="Arial" panose="020B0604020202020204" pitchFamily="34" charset="0"/>
              </a:rPr>
              <a:t>Communicating about the programme to parents</a:t>
            </a:r>
          </a:p>
        </p:txBody>
      </p:sp>
      <p:sp>
        <p:nvSpPr>
          <p:cNvPr id="2" name="TextBox 1">
            <a:extLst>
              <a:ext uri="{FF2B5EF4-FFF2-40B4-BE49-F238E27FC236}">
                <a16:creationId xmlns:a16="http://schemas.microsoft.com/office/drawing/2014/main" id="{9C2C53C9-30BD-6940-976E-612D54234967}"/>
              </a:ext>
            </a:extLst>
          </p:cNvPr>
          <p:cNvSpPr txBox="1"/>
          <p:nvPr/>
        </p:nvSpPr>
        <p:spPr>
          <a:xfrm>
            <a:off x="7051266" y="2358000"/>
            <a:ext cx="4639991" cy="3077766"/>
          </a:xfrm>
          <a:prstGeom prst="rect">
            <a:avLst/>
          </a:prstGeom>
          <a:noFill/>
        </p:spPr>
        <p:txBody>
          <a:bodyPr wrap="square" rtlCol="0">
            <a:spAutoFit/>
          </a:bodyPr>
          <a:lstStyle/>
          <a:p>
            <a:pPr lvl="0">
              <a:lnSpc>
                <a:spcPct val="115000"/>
              </a:lnSpc>
            </a:pPr>
            <a:r>
              <a:rPr lang="en-GB" sz="2000" b="1" dirty="0">
                <a:solidFill>
                  <a:srgbClr val="565A5C"/>
                </a:solidFill>
                <a:latin typeface="Arial" panose="020B0604020202020204" pitchFamily="34" charset="0"/>
                <a:cs typeface="Arial" panose="020B0604020202020204" pitchFamily="34" charset="0"/>
              </a:rPr>
              <a:t>As a team:</a:t>
            </a:r>
          </a:p>
          <a:p>
            <a:pPr marL="342900" lvl="0" indent="-342900">
              <a:lnSpc>
                <a:spcPct val="115000"/>
              </a:lnSpc>
              <a:buFont typeface="Arial" panose="020B0604020202020204" pitchFamily="34" charset="0"/>
              <a:buChar char="•"/>
            </a:pPr>
            <a:r>
              <a:rPr lang="en-GB" sz="2000" dirty="0">
                <a:solidFill>
                  <a:srgbClr val="565A5C"/>
                </a:solidFill>
                <a:latin typeface="Arial" panose="020B0604020202020204" pitchFamily="34" charset="0"/>
                <a:cs typeface="Arial" panose="020B0604020202020204" pitchFamily="34" charset="0"/>
              </a:rPr>
              <a:t>How often will we meet</a:t>
            </a:r>
          </a:p>
          <a:p>
            <a:pPr marL="342900" lvl="0" indent="-342900">
              <a:lnSpc>
                <a:spcPct val="115000"/>
              </a:lnSpc>
              <a:buFont typeface="Arial" panose="020B0604020202020204" pitchFamily="34" charset="0"/>
              <a:buChar char="•"/>
            </a:pPr>
            <a:r>
              <a:rPr lang="en-GB" sz="2000" dirty="0">
                <a:solidFill>
                  <a:srgbClr val="565A5C"/>
                </a:solidFill>
                <a:latin typeface="Arial" panose="020B0604020202020204" pitchFamily="34" charset="0"/>
                <a:cs typeface="Arial" panose="020B0604020202020204" pitchFamily="34" charset="0"/>
              </a:rPr>
              <a:t>Do we require additional resources</a:t>
            </a:r>
          </a:p>
          <a:p>
            <a:endParaRPr lang="en-US" sz="2000" dirty="0">
              <a:solidFill>
                <a:srgbClr val="565A5C"/>
              </a:solidFill>
              <a:latin typeface="Arial" panose="020B0604020202020204" pitchFamily="34" charset="0"/>
              <a:cs typeface="Arial" panose="020B0604020202020204" pitchFamily="34" charset="0"/>
            </a:endParaRPr>
          </a:p>
          <a:p>
            <a:pPr>
              <a:spcAft>
                <a:spcPts val="600"/>
              </a:spcAft>
            </a:pPr>
            <a:r>
              <a:rPr lang="en-US" sz="2000" b="1" dirty="0">
                <a:solidFill>
                  <a:srgbClr val="565A5C"/>
                </a:solidFill>
                <a:latin typeface="Arial" panose="020B0604020202020204" pitchFamily="34" charset="0"/>
                <a:cs typeface="Arial" panose="020B0604020202020204" pitchFamily="34" charset="0"/>
              </a:rPr>
              <a:t>Where to find out more:</a:t>
            </a:r>
          </a:p>
          <a:p>
            <a:pPr marL="342900" indent="-342900">
              <a:buFont typeface="Arial" panose="020B0604020202020204" pitchFamily="34" charset="0"/>
              <a:buChar char="•"/>
            </a:pPr>
            <a:r>
              <a:rPr lang="en-US" sz="2000" dirty="0">
                <a:solidFill>
                  <a:srgbClr val="565A5C"/>
                </a:solidFill>
                <a:latin typeface="Arial" panose="020B0604020202020204" pitchFamily="34" charset="0"/>
                <a:cs typeface="Arial" panose="020B0604020202020204" pitchFamily="34" charset="0"/>
                <a:hlinkClick r:id="rId4"/>
              </a:rPr>
              <a:t>Talking Futures toolkit</a:t>
            </a:r>
            <a:endParaRPr lang="en-US" sz="2000" dirty="0">
              <a:solidFill>
                <a:srgbClr val="565A5C"/>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solidFill>
                  <a:srgbClr val="565A5C"/>
                </a:solidFill>
                <a:latin typeface="Arial" panose="020B0604020202020204" pitchFamily="34" charset="0"/>
                <a:cs typeface="Arial" panose="020B0604020202020204" pitchFamily="34" charset="0"/>
              </a:rPr>
              <a:t>Talking Futures website - </a:t>
            </a:r>
            <a:r>
              <a:rPr lang="en-US" sz="2000" dirty="0">
                <a:solidFill>
                  <a:srgbClr val="565A5C"/>
                </a:solidFill>
                <a:latin typeface="Arial" panose="020B0604020202020204" pitchFamily="34" charset="0"/>
                <a:cs typeface="Arial" panose="020B0604020202020204" pitchFamily="34" charset="0"/>
                <a:hlinkClick r:id="rId5"/>
              </a:rPr>
              <a:t>www.talkingfutures.org.uk/educators</a:t>
            </a:r>
            <a:r>
              <a:rPr lang="en-US" sz="2000" dirty="0">
                <a:solidFill>
                  <a:srgbClr val="565A5C"/>
                </a:solidFill>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r>
              <a:rPr lang="en-US" sz="2000" dirty="0">
                <a:solidFill>
                  <a:srgbClr val="565A5C"/>
                </a:solidFill>
                <a:highlight>
                  <a:srgbClr val="FFFF00"/>
                </a:highlight>
                <a:latin typeface="Arial" panose="020B0604020202020204" pitchFamily="34" charset="0"/>
                <a:cs typeface="Arial" panose="020B0604020202020204" pitchFamily="34" charset="0"/>
              </a:rPr>
              <a:t>Our careers portal</a:t>
            </a:r>
          </a:p>
        </p:txBody>
      </p:sp>
      <p:sp>
        <p:nvSpPr>
          <p:cNvPr id="6" name="TextBox 5">
            <a:extLst>
              <a:ext uri="{FF2B5EF4-FFF2-40B4-BE49-F238E27FC236}">
                <a16:creationId xmlns:a16="http://schemas.microsoft.com/office/drawing/2014/main" id="{1BC53B56-4777-43C8-9824-5FB648352BF1}"/>
              </a:ext>
            </a:extLst>
          </p:cNvPr>
          <p:cNvSpPr txBox="1"/>
          <p:nvPr/>
        </p:nvSpPr>
        <p:spPr>
          <a:xfrm>
            <a:off x="9244360" y="1215797"/>
            <a:ext cx="2843561" cy="553998"/>
          </a:xfrm>
          <a:prstGeom prst="rect">
            <a:avLst/>
          </a:prstGeom>
          <a:noFill/>
        </p:spPr>
        <p:txBody>
          <a:bodyPr wrap="square" rtlCol="0">
            <a:spAutoFit/>
          </a:bodyPr>
          <a:lstStyle/>
          <a:p>
            <a:r>
              <a:rPr lang="en-GB" sz="1000" dirty="0">
                <a:highlight>
                  <a:srgbClr val="FFFF00"/>
                </a:highlight>
                <a:latin typeface="Franklin Gothic Book" panose="020B0503020102020204" pitchFamily="34" charset="0"/>
                <a:ea typeface="Times New Roman" panose="02020603050405020304" pitchFamily="18" charset="0"/>
                <a:cs typeface="Calibri" panose="020F0502020204030204" pitchFamily="34" charset="0"/>
              </a:rPr>
              <a:t>[adapt this slide to suit your institution, and add in any roles already assigned/information sources you already use]</a:t>
            </a:r>
            <a:endParaRPr lang="en-GB" sz="1000" dirty="0">
              <a:latin typeface="Franklin Gothic Book" panose="020B0503020102020204" pitchFamily="34" charset="0"/>
            </a:endParaRPr>
          </a:p>
        </p:txBody>
      </p:sp>
    </p:spTree>
    <p:extLst>
      <p:ext uri="{BB962C8B-B14F-4D97-AF65-F5344CB8AC3E}">
        <p14:creationId xmlns:p14="http://schemas.microsoft.com/office/powerpoint/2010/main" val="408456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D5FD28F-DE7B-AE4A-B8E5-F5B4C64D9E51}"/>
              </a:ext>
            </a:extLst>
          </p:cNvPr>
          <p:cNvSpPr/>
          <p:nvPr/>
        </p:nvSpPr>
        <p:spPr>
          <a:xfrm>
            <a:off x="-207263" y="4"/>
            <a:ext cx="12192000" cy="6857996"/>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 name="Title 1">
            <a:extLst>
              <a:ext uri="{FF2B5EF4-FFF2-40B4-BE49-F238E27FC236}">
                <a16:creationId xmlns:a16="http://schemas.microsoft.com/office/drawing/2014/main" id="{19977688-41E6-1B45-87B2-5DE4B25D05A3}"/>
              </a:ext>
            </a:extLst>
          </p:cNvPr>
          <p:cNvSpPr txBox="1">
            <a:spLocks/>
          </p:cNvSpPr>
          <p:nvPr/>
        </p:nvSpPr>
        <p:spPr>
          <a:xfrm>
            <a:off x="396000" y="1404000"/>
            <a:ext cx="5888208" cy="303998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5880"/>
              </a:lnSpc>
            </a:pPr>
            <a:r>
              <a:rPr lang="en-US" sz="4900" b="1" dirty="0">
                <a:solidFill>
                  <a:schemeClr val="bg1"/>
                </a:solidFill>
                <a:latin typeface="Arial" panose="020B0604020202020204" pitchFamily="34" charset="0"/>
                <a:cs typeface="Arial" panose="020B0604020202020204" pitchFamily="34" charset="0"/>
              </a:rPr>
              <a:t>TALKING FUTURES</a:t>
            </a:r>
            <a:endParaRPr lang="en-US" sz="4900" b="1" dirty="0">
              <a:solidFill>
                <a:srgbClr val="DF591C"/>
              </a:solidFill>
              <a:latin typeface="Arial" panose="020B0604020202020204" pitchFamily="34" charset="0"/>
              <a:cs typeface="Arial" panose="020B0604020202020204" pitchFamily="34" charset="0"/>
            </a:endParaRPr>
          </a:p>
          <a:p>
            <a:pPr>
              <a:lnSpc>
                <a:spcPts val="5880"/>
              </a:lnSpc>
            </a:pPr>
            <a:r>
              <a:rPr lang="en-US" sz="4900" b="1" dirty="0">
                <a:solidFill>
                  <a:srgbClr val="DF591C"/>
                </a:solidFill>
                <a:latin typeface="Arial" panose="020B0604020202020204" pitchFamily="34" charset="0"/>
                <a:cs typeface="Arial" panose="020B0604020202020204" pitchFamily="34" charset="0"/>
              </a:rPr>
              <a:t>AN OVERVIEW</a:t>
            </a:r>
          </a:p>
        </p:txBody>
      </p:sp>
      <p:pic>
        <p:nvPicPr>
          <p:cNvPr id="2" name="Picture 1">
            <a:extLst>
              <a:ext uri="{FF2B5EF4-FFF2-40B4-BE49-F238E27FC236}">
                <a16:creationId xmlns:a16="http://schemas.microsoft.com/office/drawing/2014/main" id="{E93AB4A3-D4FC-47AC-A690-91674D7B070E}"/>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881698" y="0"/>
            <a:ext cx="5310301" cy="6858000"/>
          </a:xfrm>
          <a:prstGeom prst="rect">
            <a:avLst/>
          </a:prstGeom>
        </p:spPr>
      </p:pic>
    </p:spTree>
    <p:extLst>
      <p:ext uri="{BB962C8B-B14F-4D97-AF65-F5344CB8AC3E}">
        <p14:creationId xmlns:p14="http://schemas.microsoft.com/office/powerpoint/2010/main" val="231243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type="subTitle" idx="1"/>
          </p:nvPr>
        </p:nvSpPr>
        <p:spPr>
          <a:xfrm>
            <a:off x="1386000" y="1587600"/>
            <a:ext cx="10391382" cy="460879"/>
          </a:xfrm>
        </p:spPr>
        <p:txBody>
          <a:bodyPr numCol="2" spcCol="360000">
            <a:noAutofit/>
          </a:bodyPr>
          <a:lstStyle/>
          <a:p>
            <a:pPr lvl="0" algn="l">
              <a:lnSpc>
                <a:spcPct val="115000"/>
              </a:lnSpc>
            </a:pPr>
            <a:r>
              <a:rPr lang="en-GB" sz="2800" b="1" dirty="0">
                <a:solidFill>
                  <a:srgbClr val="DF591C"/>
                </a:solidFill>
                <a:latin typeface="Arial" panose="020B0604020202020204" pitchFamily="34" charset="0"/>
                <a:cs typeface="Arial" panose="020B0604020202020204" pitchFamily="34" charset="0"/>
              </a:rPr>
              <a:t>What is Talking Futures?</a:t>
            </a:r>
            <a:br>
              <a:rPr lang="en-GB" sz="1800" b="1"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sp>
        <p:nvSpPr>
          <p:cNvPr id="11" name="TextBox 10">
            <a:extLst>
              <a:ext uri="{FF2B5EF4-FFF2-40B4-BE49-F238E27FC236}">
                <a16:creationId xmlns:a16="http://schemas.microsoft.com/office/drawing/2014/main" id="{9F8298B4-8B4E-3441-8227-B57F8D724E58}"/>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Talking futures overview</a:t>
            </a:r>
          </a:p>
        </p:txBody>
      </p:sp>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5" name="TextBox 4">
            <a:extLst>
              <a:ext uri="{FF2B5EF4-FFF2-40B4-BE49-F238E27FC236}">
                <a16:creationId xmlns:a16="http://schemas.microsoft.com/office/drawing/2014/main" id="{317FD1B9-8C1F-4FA4-B4AD-F44A22708A5A}"/>
              </a:ext>
            </a:extLst>
          </p:cNvPr>
          <p:cNvSpPr txBox="1"/>
          <p:nvPr/>
        </p:nvSpPr>
        <p:spPr>
          <a:xfrm>
            <a:off x="1386000" y="2361600"/>
            <a:ext cx="9824543" cy="3247684"/>
          </a:xfrm>
          <a:prstGeom prst="rect">
            <a:avLst/>
          </a:prstGeom>
          <a:noFill/>
        </p:spPr>
        <p:txBody>
          <a:bodyPr wrap="square" rtlCol="0">
            <a:spAutoFit/>
          </a:bodyPr>
          <a:lstStyle/>
          <a:p>
            <a:pPr marL="342900" lvl="0" indent="-342900">
              <a:lnSpc>
                <a:spcPct val="115000"/>
              </a:lnSpc>
              <a:buFont typeface="Arial" panose="020B0604020202020204" pitchFamily="34" charset="0"/>
              <a:buChar char="•"/>
            </a:pPr>
            <a:r>
              <a:rPr lang="en-GB" sz="2000" dirty="0">
                <a:solidFill>
                  <a:srgbClr val="565A5C"/>
                </a:solidFill>
                <a:latin typeface="Arial" panose="020B0604020202020204" pitchFamily="34" charset="0"/>
                <a:ea typeface="Times New Roman" panose="02020603050405020304" pitchFamily="18" charset="0"/>
                <a:cs typeface="Arial" panose="020B0604020202020204" pitchFamily="34" charset="0"/>
              </a:rPr>
              <a:t>Resources to help embed a new approach to parental engagement in our careers programme.</a:t>
            </a:r>
          </a:p>
          <a:p>
            <a:pPr marL="342900" lvl="0" indent="-342900">
              <a:lnSpc>
                <a:spcPct val="115000"/>
              </a:lnSpc>
              <a:buFont typeface="Arial" panose="020B0604020202020204" pitchFamily="34" charset="0"/>
              <a:buChar char="•"/>
            </a:pPr>
            <a:r>
              <a:rPr lang="en-GB" sz="2000" dirty="0">
                <a:solidFill>
                  <a:srgbClr val="565A5C"/>
                </a:solidFill>
                <a:effectLst/>
                <a:latin typeface="Arial" panose="020B0604020202020204" pitchFamily="34" charset="0"/>
                <a:ea typeface="Times New Roman" panose="02020603050405020304" pitchFamily="18" charset="0"/>
                <a:cs typeface="Arial" panose="020B0604020202020204" pitchFamily="34" charset="0"/>
              </a:rPr>
              <a:t>Focused on helping parents to have constructive conversations with their children.</a:t>
            </a:r>
          </a:p>
          <a:p>
            <a:pPr marL="342900" lvl="0" indent="-342900">
              <a:lnSpc>
                <a:spcPct val="115000"/>
              </a:lnSpc>
              <a:buFont typeface="Arial" panose="020B0604020202020204" pitchFamily="34" charset="0"/>
              <a:buChar char="•"/>
            </a:pPr>
            <a:r>
              <a:rPr lang="en-GB" sz="2000" dirty="0">
                <a:solidFill>
                  <a:srgbClr val="565A5C"/>
                </a:solidFill>
                <a:latin typeface="Arial" panose="020B0604020202020204" pitchFamily="34" charset="0"/>
                <a:ea typeface="Times New Roman" panose="02020603050405020304" pitchFamily="18" charset="0"/>
                <a:cs typeface="Arial" panose="020B0604020202020204" pitchFamily="34" charset="0"/>
              </a:rPr>
              <a:t>Can be woven into our current activity and adapted to suit the needs of our students and parents.</a:t>
            </a:r>
            <a:endParaRPr lang="en-GB" sz="2000" dirty="0">
              <a:solidFill>
                <a:srgbClr val="565A5C"/>
              </a:solidFill>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nSpc>
                <a:spcPct val="115000"/>
              </a:lnSpc>
              <a:buFont typeface="Arial" panose="020B0604020202020204" pitchFamily="34" charset="0"/>
              <a:buChar char="•"/>
            </a:pPr>
            <a:r>
              <a:rPr lang="en-GB" sz="2000" dirty="0">
                <a:solidFill>
                  <a:srgbClr val="565A5C"/>
                </a:solidFill>
                <a:latin typeface="Arial" panose="020B0604020202020204" pitchFamily="34" charset="0"/>
                <a:cs typeface="Arial" panose="020B0604020202020204" pitchFamily="34" charset="0"/>
              </a:rPr>
              <a:t>Based on recent research commissioned by the Gatsby Foundation.</a:t>
            </a:r>
          </a:p>
          <a:p>
            <a:pPr marL="342900" lvl="0" indent="-342900">
              <a:lnSpc>
                <a:spcPct val="115000"/>
              </a:lnSpc>
              <a:buFont typeface="Arial" panose="020B0604020202020204" pitchFamily="34" charset="0"/>
              <a:buChar char="•"/>
            </a:pPr>
            <a:r>
              <a:rPr lang="en-GB" sz="2000" dirty="0">
                <a:solidFill>
                  <a:srgbClr val="565A5C"/>
                </a:solidFill>
                <a:latin typeface="Arial" panose="020B0604020202020204" pitchFamily="34" charset="0"/>
                <a:cs typeface="Arial" panose="020B0604020202020204" pitchFamily="34" charset="0"/>
              </a:rPr>
              <a:t>Activities to engage parents in person or remotely, plus students’ activities, a CPD session and a website with additional content for educators and for families to use together at home.</a:t>
            </a:r>
          </a:p>
        </p:txBody>
      </p:sp>
    </p:spTree>
    <p:extLst>
      <p:ext uri="{BB962C8B-B14F-4D97-AF65-F5344CB8AC3E}">
        <p14:creationId xmlns:p14="http://schemas.microsoft.com/office/powerpoint/2010/main" val="62980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D5FD28F-DE7B-AE4A-B8E5-F5B4C64D9E51}"/>
              </a:ext>
            </a:extLst>
          </p:cNvPr>
          <p:cNvSpPr/>
          <p:nvPr/>
        </p:nvSpPr>
        <p:spPr>
          <a:xfrm>
            <a:off x="-207263" y="4"/>
            <a:ext cx="12192000" cy="6857996"/>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 name="Title 1">
            <a:extLst>
              <a:ext uri="{FF2B5EF4-FFF2-40B4-BE49-F238E27FC236}">
                <a16:creationId xmlns:a16="http://schemas.microsoft.com/office/drawing/2014/main" id="{19977688-41E6-1B45-87B2-5DE4B25D05A3}"/>
              </a:ext>
            </a:extLst>
          </p:cNvPr>
          <p:cNvSpPr txBox="1">
            <a:spLocks/>
          </p:cNvSpPr>
          <p:nvPr/>
        </p:nvSpPr>
        <p:spPr>
          <a:xfrm>
            <a:off x="396000" y="1404000"/>
            <a:ext cx="5405022" cy="258731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5880"/>
              </a:lnSpc>
            </a:pPr>
            <a:r>
              <a:rPr lang="en-US" sz="4900" b="1" dirty="0">
                <a:solidFill>
                  <a:schemeClr val="bg1"/>
                </a:solidFill>
                <a:latin typeface="Arial" panose="020B0604020202020204" pitchFamily="34" charset="0"/>
                <a:cs typeface="Arial" panose="020B0604020202020204" pitchFamily="34" charset="0"/>
              </a:rPr>
              <a:t>TALKING FUTURES</a:t>
            </a:r>
            <a:endParaRPr lang="en-US" sz="4900" b="1" dirty="0">
              <a:solidFill>
                <a:srgbClr val="DF591C"/>
              </a:solidFill>
              <a:latin typeface="Arial" panose="020B0604020202020204" pitchFamily="34" charset="0"/>
              <a:cs typeface="Arial" panose="020B0604020202020204" pitchFamily="34" charset="0"/>
            </a:endParaRPr>
          </a:p>
          <a:p>
            <a:pPr>
              <a:lnSpc>
                <a:spcPts val="5880"/>
              </a:lnSpc>
            </a:pPr>
            <a:r>
              <a:rPr lang="en-US" sz="4900" b="1" dirty="0">
                <a:solidFill>
                  <a:srgbClr val="DF591C"/>
                </a:solidFill>
                <a:latin typeface="Arial" panose="020B0604020202020204" pitchFamily="34" charset="0"/>
                <a:cs typeface="Arial" panose="020B0604020202020204" pitchFamily="34" charset="0"/>
              </a:rPr>
              <a:t>NEW RESEARCH</a:t>
            </a:r>
          </a:p>
        </p:txBody>
      </p:sp>
      <p:pic>
        <p:nvPicPr>
          <p:cNvPr id="2" name="Picture 1">
            <a:extLst>
              <a:ext uri="{FF2B5EF4-FFF2-40B4-BE49-F238E27FC236}">
                <a16:creationId xmlns:a16="http://schemas.microsoft.com/office/drawing/2014/main" id="{E93AB4A3-D4FC-47AC-A690-91674D7B070E}"/>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881698" y="0"/>
            <a:ext cx="5310301" cy="6858000"/>
          </a:xfrm>
          <a:prstGeom prst="rect">
            <a:avLst/>
          </a:prstGeom>
        </p:spPr>
      </p:pic>
    </p:spTree>
    <p:extLst>
      <p:ext uri="{BB962C8B-B14F-4D97-AF65-F5344CB8AC3E}">
        <p14:creationId xmlns:p14="http://schemas.microsoft.com/office/powerpoint/2010/main" val="1972544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sz="half" idx="1"/>
          </p:nvPr>
        </p:nvSpPr>
        <p:spPr/>
        <p:txBody>
          <a:bodyPr numCol="2" spcCol="360000">
            <a:noAutofit/>
          </a:bodyPr>
          <a:lstStyle/>
          <a:p>
            <a:pPr marL="0" lvl="0" indent="0">
              <a:lnSpc>
                <a:spcPct val="115000"/>
              </a:lnSpc>
              <a:buNone/>
            </a:pPr>
            <a:br>
              <a:rPr lang="en-GB" sz="1800" b="1"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p:txBody>
      </p:sp>
      <p:sp>
        <p:nvSpPr>
          <p:cNvPr id="6" name="Content Placeholder 5">
            <a:extLst>
              <a:ext uri="{FF2B5EF4-FFF2-40B4-BE49-F238E27FC236}">
                <a16:creationId xmlns:a16="http://schemas.microsoft.com/office/drawing/2014/main" id="{752AC264-07CD-A642-A019-0BC3BB0F9CED}"/>
              </a:ext>
            </a:extLst>
          </p:cNvPr>
          <p:cNvSpPr>
            <a:spLocks noGrp="1"/>
          </p:cNvSpPr>
          <p:nvPr>
            <p:ph sz="half" idx="2"/>
          </p:nvPr>
        </p:nvSpPr>
        <p:spPr>
          <a:xfrm>
            <a:off x="6567600" y="2361600"/>
            <a:ext cx="5181600" cy="4351338"/>
          </a:xfrm>
        </p:spPr>
        <p:txBody>
          <a:bodyPr/>
          <a:lstStyle/>
          <a:p>
            <a:pPr marL="0" indent="0">
              <a:lnSpc>
                <a:spcPts val="2400"/>
              </a:lnSpc>
              <a:spcBef>
                <a:spcPts val="0"/>
              </a:spcBef>
              <a:spcAft>
                <a:spcPts val="600"/>
              </a:spcAft>
              <a:buNone/>
            </a:pPr>
            <a:r>
              <a:rPr lang="en-US" sz="2000" dirty="0">
                <a:solidFill>
                  <a:srgbClr val="565A5C"/>
                </a:solidFill>
                <a:latin typeface="Arial" panose="020B0604020202020204" pitchFamily="34" charset="0"/>
                <a:cs typeface="Arial" panose="020B0604020202020204" pitchFamily="34" charset="0"/>
              </a:rPr>
              <a:t>Parental engagement is important for students’ development of:</a:t>
            </a:r>
          </a:p>
          <a:p>
            <a:pPr marL="342000">
              <a:lnSpc>
                <a:spcPts val="2400"/>
              </a:lnSpc>
              <a:spcBef>
                <a:spcPts val="0"/>
              </a:spcBef>
            </a:pPr>
            <a:r>
              <a:rPr lang="en-GB" sz="2000" dirty="0">
                <a:solidFill>
                  <a:srgbClr val="565A5C"/>
                </a:solidFill>
                <a:latin typeface="Arial" panose="020B0604020202020204" pitchFamily="34" charset="0"/>
                <a:cs typeface="Arial" panose="020B0604020202020204" pitchFamily="34" charset="0"/>
              </a:rPr>
              <a:t>Information-seeking and research behaviours </a:t>
            </a:r>
          </a:p>
          <a:p>
            <a:pPr marL="342000">
              <a:lnSpc>
                <a:spcPts val="2400"/>
              </a:lnSpc>
              <a:spcBef>
                <a:spcPts val="0"/>
              </a:spcBef>
            </a:pPr>
            <a:r>
              <a:rPr lang="en-GB" sz="2000" dirty="0">
                <a:solidFill>
                  <a:srgbClr val="565A5C"/>
                </a:solidFill>
                <a:latin typeface="Arial" panose="020B0604020202020204" pitchFamily="34" charset="0"/>
                <a:cs typeface="Arial" panose="020B0604020202020204" pitchFamily="34" charset="0"/>
              </a:rPr>
              <a:t>Self-efficacy, career decision-making and confidence </a:t>
            </a:r>
          </a:p>
          <a:p>
            <a:pPr marL="342000">
              <a:lnSpc>
                <a:spcPts val="2400"/>
              </a:lnSpc>
              <a:spcBef>
                <a:spcPts val="0"/>
              </a:spcBef>
            </a:pPr>
            <a:r>
              <a:rPr lang="en-GB" sz="2000" dirty="0">
                <a:solidFill>
                  <a:srgbClr val="565A5C"/>
                </a:solidFill>
                <a:latin typeface="Arial" panose="020B0604020202020204" pitchFamily="34" charset="0"/>
                <a:cs typeface="Arial" panose="020B0604020202020204" pitchFamily="34" charset="0"/>
              </a:rPr>
              <a:t>Planning, goal-setting and creating a sense of direction </a:t>
            </a:r>
          </a:p>
          <a:p>
            <a:pPr marL="342000">
              <a:lnSpc>
                <a:spcPts val="2400"/>
              </a:lnSpc>
              <a:spcBef>
                <a:spcPts val="0"/>
              </a:spcBef>
            </a:pPr>
            <a:r>
              <a:rPr lang="en-GB" sz="2000" dirty="0">
                <a:solidFill>
                  <a:srgbClr val="565A5C"/>
                </a:solidFill>
                <a:latin typeface="Arial" panose="020B0604020202020204" pitchFamily="34" charset="0"/>
                <a:cs typeface="Arial" panose="020B0604020202020204" pitchFamily="34" charset="0"/>
              </a:rPr>
              <a:t>(Career) adaptability, flexibility and employability skills (such as entrepreneurship and team working). </a:t>
            </a:r>
          </a:p>
          <a:p>
            <a:pPr marL="0" indent="0">
              <a:buNone/>
            </a:pPr>
            <a:endParaRPr lang="en-US" dirty="0"/>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sp>
        <p:nvSpPr>
          <p:cNvPr id="11" name="TextBox 10">
            <a:extLst>
              <a:ext uri="{FF2B5EF4-FFF2-40B4-BE49-F238E27FC236}">
                <a16:creationId xmlns:a16="http://schemas.microsoft.com/office/drawing/2014/main" id="{9F8298B4-8B4E-3441-8227-B57F8D724E58}"/>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Insights from new research</a:t>
            </a:r>
          </a:p>
        </p:txBody>
      </p:sp>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5" name="TextBox 4">
            <a:extLst>
              <a:ext uri="{FF2B5EF4-FFF2-40B4-BE49-F238E27FC236}">
                <a16:creationId xmlns:a16="http://schemas.microsoft.com/office/drawing/2014/main" id="{317FD1B9-8C1F-4FA4-B4AD-F44A22708A5A}"/>
              </a:ext>
            </a:extLst>
          </p:cNvPr>
          <p:cNvSpPr txBox="1"/>
          <p:nvPr/>
        </p:nvSpPr>
        <p:spPr>
          <a:xfrm>
            <a:off x="1386000" y="2361600"/>
            <a:ext cx="5181600" cy="3477875"/>
          </a:xfrm>
          <a:prstGeom prst="rect">
            <a:avLst/>
          </a:prstGeom>
          <a:noFill/>
        </p:spPr>
        <p:txBody>
          <a:bodyPr wrap="square" rtlCol="0">
            <a:spAutoFit/>
          </a:bodyPr>
          <a:lstStyle/>
          <a:p>
            <a:pPr marL="342900" lvl="0" indent="-342900">
              <a:lnSpc>
                <a:spcPts val="2400"/>
              </a:lnSpc>
              <a:buFont typeface="Arial" panose="020B0604020202020204" pitchFamily="34" charset="0"/>
              <a:buChar char="•"/>
            </a:pPr>
            <a:r>
              <a:rPr lang="en-GB" sz="2000" dirty="0">
                <a:solidFill>
                  <a:srgbClr val="565A5C"/>
                </a:solidFill>
                <a:latin typeface="Arial" panose="020B0604020202020204" pitchFamily="34" charset="0"/>
                <a:ea typeface="Times New Roman" panose="02020603050405020304" pitchFamily="18" charset="0"/>
                <a:cs typeface="Arial" panose="020B0604020202020204" pitchFamily="34" charset="0"/>
              </a:rPr>
              <a:t>Conversations about careers start from Year 7.</a:t>
            </a:r>
          </a:p>
          <a:p>
            <a:pPr marL="342900" lvl="0" indent="-342900">
              <a:lnSpc>
                <a:spcPts val="2400"/>
              </a:lnSpc>
              <a:buFont typeface="Arial" panose="020B0604020202020204" pitchFamily="34" charset="0"/>
              <a:buChar char="•"/>
            </a:pPr>
            <a:r>
              <a:rPr lang="en-GB" sz="2000" dirty="0">
                <a:solidFill>
                  <a:srgbClr val="565A5C"/>
                </a:solidFill>
                <a:latin typeface="Arial" panose="020B0604020202020204" pitchFamily="34" charset="0"/>
                <a:cs typeface="Arial" panose="020B0604020202020204" pitchFamily="34" charset="0"/>
              </a:rPr>
              <a:t>Even as young people grow older and parents believe their influence declines, conversations about important things continue.</a:t>
            </a:r>
          </a:p>
          <a:p>
            <a:pPr marL="342900" lvl="0" indent="-342900">
              <a:lnSpc>
                <a:spcPts val="2400"/>
              </a:lnSpc>
              <a:buFont typeface="Arial" panose="020B0604020202020204" pitchFamily="34" charset="0"/>
              <a:buChar char="•"/>
            </a:pPr>
            <a:r>
              <a:rPr lang="en-GB" sz="2000" dirty="0">
                <a:solidFill>
                  <a:srgbClr val="565A5C"/>
                </a:solidFill>
                <a:latin typeface="Arial" panose="020B0604020202020204" pitchFamily="34" charset="0"/>
                <a:cs typeface="Arial" panose="020B0604020202020204" pitchFamily="34" charset="0"/>
              </a:rPr>
              <a:t>Some parents underestimate their influence on young people.</a:t>
            </a:r>
          </a:p>
          <a:p>
            <a:pPr marL="342900" lvl="0" indent="-342900">
              <a:lnSpc>
                <a:spcPts val="2400"/>
              </a:lnSpc>
              <a:buFont typeface="Arial" panose="020B0604020202020204" pitchFamily="34" charset="0"/>
              <a:buChar char="•"/>
            </a:pPr>
            <a:r>
              <a:rPr lang="en-GB" sz="2000" dirty="0">
                <a:solidFill>
                  <a:srgbClr val="565A5C"/>
                </a:solidFill>
                <a:latin typeface="Arial" panose="020B0604020202020204" pitchFamily="34" charset="0"/>
                <a:cs typeface="Arial" panose="020B0604020202020204" pitchFamily="34" charset="0"/>
              </a:rPr>
              <a:t>Parental engagement about careers may also be a hook for other parental engagement across the school/college.</a:t>
            </a:r>
          </a:p>
        </p:txBody>
      </p:sp>
      <p:sp>
        <p:nvSpPr>
          <p:cNvPr id="12" name="TextBox 11">
            <a:extLst>
              <a:ext uri="{FF2B5EF4-FFF2-40B4-BE49-F238E27FC236}">
                <a16:creationId xmlns:a16="http://schemas.microsoft.com/office/drawing/2014/main" id="{F01CCC6A-213C-BB4E-98AB-47A38ACB1812}"/>
              </a:ext>
            </a:extLst>
          </p:cNvPr>
          <p:cNvSpPr txBox="1"/>
          <p:nvPr/>
        </p:nvSpPr>
        <p:spPr>
          <a:xfrm>
            <a:off x="1386000" y="1587600"/>
            <a:ext cx="5181600" cy="749757"/>
          </a:xfrm>
          <a:prstGeom prst="rect">
            <a:avLst/>
          </a:prstGeom>
          <a:noFill/>
        </p:spPr>
        <p:txBody>
          <a:bodyPr wrap="square" rtlCol="0">
            <a:spAutoFit/>
          </a:bodyPr>
          <a:lstStyle/>
          <a:p>
            <a:pPr lvl="0">
              <a:lnSpc>
                <a:spcPct val="115000"/>
              </a:lnSpc>
            </a:pPr>
            <a:r>
              <a:rPr lang="en-GB" sz="2800" b="1" dirty="0">
                <a:solidFill>
                  <a:srgbClr val="DF591C"/>
                </a:solidFill>
                <a:latin typeface="Arial" panose="020B0604020202020204" pitchFamily="34" charset="0"/>
                <a:cs typeface="Arial" panose="020B0604020202020204" pitchFamily="34" charset="0"/>
              </a:rPr>
              <a:t>Why parents matter</a:t>
            </a:r>
            <a:br>
              <a:rPr lang="en-GB" sz="1200" b="1" dirty="0">
                <a:latin typeface="Arial" panose="020B0604020202020204" pitchFamily="34" charset="0"/>
                <a:cs typeface="Arial" panose="020B0604020202020204" pitchFamily="34" charset="0"/>
              </a:rPr>
            </a:br>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3070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sz="half" idx="1"/>
          </p:nvPr>
        </p:nvSpPr>
        <p:spPr/>
        <p:txBody>
          <a:bodyPr numCol="2" spcCol="360000">
            <a:noAutofit/>
          </a:bodyPr>
          <a:lstStyle/>
          <a:p>
            <a:pPr marL="0" lvl="0" indent="0">
              <a:lnSpc>
                <a:spcPct val="115000"/>
              </a:lnSpc>
              <a:buNone/>
            </a:pPr>
            <a:br>
              <a:rPr lang="en-GB" sz="1800" b="1"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sp>
        <p:nvSpPr>
          <p:cNvPr id="11" name="TextBox 10">
            <a:extLst>
              <a:ext uri="{FF2B5EF4-FFF2-40B4-BE49-F238E27FC236}">
                <a16:creationId xmlns:a16="http://schemas.microsoft.com/office/drawing/2014/main" id="{9F8298B4-8B4E-3441-8227-B57F8D724E58}"/>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Learnings from new research</a:t>
            </a:r>
          </a:p>
        </p:txBody>
      </p:sp>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12" name="TextBox 11">
            <a:extLst>
              <a:ext uri="{FF2B5EF4-FFF2-40B4-BE49-F238E27FC236}">
                <a16:creationId xmlns:a16="http://schemas.microsoft.com/office/drawing/2014/main" id="{F01CCC6A-213C-BB4E-98AB-47A38ACB1812}"/>
              </a:ext>
            </a:extLst>
          </p:cNvPr>
          <p:cNvSpPr txBox="1"/>
          <p:nvPr/>
        </p:nvSpPr>
        <p:spPr>
          <a:xfrm>
            <a:off x="1386000" y="1587600"/>
            <a:ext cx="6157132" cy="749757"/>
          </a:xfrm>
          <a:prstGeom prst="rect">
            <a:avLst/>
          </a:prstGeom>
          <a:noFill/>
        </p:spPr>
        <p:txBody>
          <a:bodyPr wrap="square" rtlCol="0">
            <a:spAutoFit/>
          </a:bodyPr>
          <a:lstStyle/>
          <a:p>
            <a:pPr lvl="0">
              <a:lnSpc>
                <a:spcPct val="115000"/>
              </a:lnSpc>
            </a:pPr>
            <a:r>
              <a:rPr lang="en-GB" sz="2800" b="1" dirty="0">
                <a:solidFill>
                  <a:srgbClr val="DF591C"/>
                </a:solidFill>
                <a:latin typeface="Arial" panose="020B0604020202020204" pitchFamily="34" charset="0"/>
                <a:cs typeface="Arial" panose="020B0604020202020204" pitchFamily="34" charset="0"/>
              </a:rPr>
              <a:t>Reaching different parent groups</a:t>
            </a:r>
            <a:br>
              <a:rPr lang="en-GB" sz="1200" b="1" dirty="0">
                <a:latin typeface="Arial" panose="020B0604020202020204" pitchFamily="34" charset="0"/>
                <a:cs typeface="Arial" panose="020B0604020202020204" pitchFamily="34" charset="0"/>
              </a:rPr>
            </a:br>
            <a:endParaRPr lang="en-US" sz="1000" dirty="0">
              <a:latin typeface="Arial" panose="020B0604020202020204" pitchFamily="34" charset="0"/>
              <a:cs typeface="Arial" panose="020B0604020202020204" pitchFamily="34" charset="0"/>
            </a:endParaRPr>
          </a:p>
        </p:txBody>
      </p:sp>
      <p:graphicFrame>
        <p:nvGraphicFramePr>
          <p:cNvPr id="14" name="Chart 13">
            <a:extLst>
              <a:ext uri="{FF2B5EF4-FFF2-40B4-BE49-F238E27FC236}">
                <a16:creationId xmlns:a16="http://schemas.microsoft.com/office/drawing/2014/main" id="{6D0CDE23-ACB5-6249-8AAF-6657424FCD75}"/>
              </a:ext>
            </a:extLst>
          </p:cNvPr>
          <p:cNvGraphicFramePr/>
          <p:nvPr>
            <p:extLst>
              <p:ext uri="{D42A27DB-BD31-4B8C-83A1-F6EECF244321}">
                <p14:modId xmlns:p14="http://schemas.microsoft.com/office/powerpoint/2010/main" val="906410176"/>
              </p:ext>
            </p:extLst>
          </p:nvPr>
        </p:nvGraphicFramePr>
        <p:xfrm>
          <a:off x="322889" y="2356592"/>
          <a:ext cx="5154433" cy="3562951"/>
        </p:xfrm>
        <a:graphic>
          <a:graphicData uri="http://schemas.openxmlformats.org/drawingml/2006/chart">
            <c:chart xmlns:c="http://schemas.openxmlformats.org/drawingml/2006/chart" xmlns:r="http://schemas.openxmlformats.org/officeDocument/2006/relationships" r:id="rId4"/>
          </a:graphicData>
        </a:graphic>
      </p:graphicFrame>
      <p:sp>
        <p:nvSpPr>
          <p:cNvPr id="16" name="Content Placeholder 15">
            <a:extLst>
              <a:ext uri="{FF2B5EF4-FFF2-40B4-BE49-F238E27FC236}">
                <a16:creationId xmlns:a16="http://schemas.microsoft.com/office/drawing/2014/main" id="{ED8F9437-CBC1-954A-9846-7B08DBB1D4E4}"/>
              </a:ext>
            </a:extLst>
          </p:cNvPr>
          <p:cNvSpPr>
            <a:spLocks noGrp="1"/>
          </p:cNvSpPr>
          <p:nvPr>
            <p:ph sz="half" idx="2"/>
          </p:nvPr>
        </p:nvSpPr>
        <p:spPr>
          <a:xfrm>
            <a:off x="5920997" y="2361600"/>
            <a:ext cx="5181600" cy="4351338"/>
          </a:xfrm>
        </p:spPr>
        <p:txBody>
          <a:bodyPr>
            <a:normAutofit/>
          </a:bodyPr>
          <a:lstStyle/>
          <a:p>
            <a:r>
              <a:rPr lang="en-US" sz="2000" dirty="0">
                <a:solidFill>
                  <a:srgbClr val="565A5C"/>
                </a:solidFill>
                <a:latin typeface="Arial" panose="020B0604020202020204" pitchFamily="34" charset="0"/>
                <a:cs typeface="Arial" panose="020B0604020202020204" pitchFamily="34" charset="0"/>
              </a:rPr>
              <a:t>Research identified four broad groups of parents across England.</a:t>
            </a:r>
          </a:p>
          <a:p>
            <a:r>
              <a:rPr lang="en-US" sz="2000" dirty="0">
                <a:solidFill>
                  <a:srgbClr val="565A5C"/>
                </a:solidFill>
                <a:latin typeface="Arial" panose="020B0604020202020204" pitchFamily="34" charset="0"/>
                <a:cs typeface="Arial" panose="020B0604020202020204" pitchFamily="34" charset="0"/>
              </a:rPr>
              <a:t>One school or college may have more of one parent group than the average.</a:t>
            </a:r>
          </a:p>
          <a:p>
            <a:r>
              <a:rPr lang="en-US" sz="2000" dirty="0">
                <a:solidFill>
                  <a:srgbClr val="565A5C"/>
                </a:solidFill>
                <a:latin typeface="Arial" panose="020B0604020202020204" pitchFamily="34" charset="0"/>
                <a:cs typeface="Arial" panose="020B0604020202020204" pitchFamily="34" charset="0"/>
              </a:rPr>
              <a:t>Different parent groups may respond better to different approaches.</a:t>
            </a:r>
          </a:p>
          <a:p>
            <a:endParaRPr lang="en-US" sz="2000" dirty="0">
              <a:latin typeface="Franklin Gothic Book" panose="020B0503020102020204" pitchFamily="34" charset="0"/>
            </a:endParaRPr>
          </a:p>
        </p:txBody>
      </p:sp>
    </p:spTree>
    <p:extLst>
      <p:ext uri="{BB962C8B-B14F-4D97-AF65-F5344CB8AC3E}">
        <p14:creationId xmlns:p14="http://schemas.microsoft.com/office/powerpoint/2010/main" val="1050087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DA51D6-B048-D142-BF49-3F6F3C2179A6}"/>
              </a:ext>
            </a:extLst>
          </p:cNvPr>
          <p:cNvSpPr>
            <a:spLocks noGrp="1"/>
          </p:cNvSpPr>
          <p:nvPr>
            <p:ph sz="half" idx="1"/>
          </p:nvPr>
        </p:nvSpPr>
        <p:spPr/>
        <p:txBody>
          <a:bodyPr numCol="2" spcCol="360000">
            <a:noAutofit/>
          </a:bodyPr>
          <a:lstStyle/>
          <a:p>
            <a:pPr marL="0" lvl="0" indent="0">
              <a:lnSpc>
                <a:spcPct val="115000"/>
              </a:lnSpc>
              <a:buNone/>
            </a:pPr>
            <a:br>
              <a:rPr lang="en-GB" sz="1800" b="1"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p:txBody>
      </p:sp>
      <p:sp>
        <p:nvSpPr>
          <p:cNvPr id="6" name="Content Placeholder 5">
            <a:extLst>
              <a:ext uri="{FF2B5EF4-FFF2-40B4-BE49-F238E27FC236}">
                <a16:creationId xmlns:a16="http://schemas.microsoft.com/office/drawing/2014/main" id="{752AC264-07CD-A642-A019-0BC3BB0F9CED}"/>
              </a:ext>
            </a:extLst>
          </p:cNvPr>
          <p:cNvSpPr>
            <a:spLocks noGrp="1"/>
          </p:cNvSpPr>
          <p:nvPr>
            <p:ph sz="half" idx="2"/>
          </p:nvPr>
        </p:nvSpPr>
        <p:spPr>
          <a:xfrm>
            <a:off x="6625632" y="2361600"/>
            <a:ext cx="5984530" cy="4351338"/>
          </a:xfrm>
        </p:spPr>
        <p:txBody>
          <a:bodyPr>
            <a:normAutofit/>
          </a:bodyPr>
          <a:lstStyle/>
          <a:p>
            <a:pPr marL="0" indent="0">
              <a:lnSpc>
                <a:spcPts val="2400"/>
              </a:lnSpc>
              <a:spcBef>
                <a:spcPts val="0"/>
              </a:spcBef>
              <a:spcAft>
                <a:spcPts val="600"/>
              </a:spcAft>
              <a:buNone/>
            </a:pPr>
            <a:r>
              <a:rPr lang="en-US" sz="2000" b="1" dirty="0">
                <a:solidFill>
                  <a:srgbClr val="565A5C"/>
                </a:solidFill>
                <a:latin typeface="Arial" panose="020B0604020202020204" pitchFamily="34" charset="0"/>
                <a:cs typeface="Arial" panose="020B0604020202020204" pitchFamily="34" charset="0"/>
              </a:rPr>
              <a:t>Parent group 3 (21%)</a:t>
            </a:r>
          </a:p>
          <a:p>
            <a:pPr marL="342000">
              <a:lnSpc>
                <a:spcPts val="2400"/>
              </a:lnSpc>
              <a:spcBef>
                <a:spcPts val="0"/>
              </a:spcBef>
            </a:pPr>
            <a:r>
              <a:rPr lang="en-GB" sz="1800" dirty="0">
                <a:solidFill>
                  <a:srgbClr val="565A5C"/>
                </a:solidFill>
                <a:latin typeface="Arial" panose="020B0604020202020204" pitchFamily="34" charset="0"/>
                <a:cs typeface="Arial" panose="020B0604020202020204" pitchFamily="34" charset="0"/>
              </a:rPr>
              <a:t>Lack confidence, knowledge and communication skills</a:t>
            </a:r>
          </a:p>
          <a:p>
            <a:pPr marL="342000">
              <a:lnSpc>
                <a:spcPts val="2400"/>
              </a:lnSpc>
              <a:spcBef>
                <a:spcPts val="0"/>
              </a:spcBef>
            </a:pPr>
            <a:r>
              <a:rPr lang="en-GB" sz="1800" dirty="0">
                <a:solidFill>
                  <a:srgbClr val="565A5C"/>
                </a:solidFill>
                <a:latin typeface="Arial" panose="020B0604020202020204" pitchFamily="34" charset="0"/>
                <a:cs typeface="Arial" panose="020B0604020202020204" pitchFamily="34" charset="0"/>
              </a:rPr>
              <a:t>May have a distant relationship with their child</a:t>
            </a:r>
          </a:p>
          <a:p>
            <a:pPr marL="342000">
              <a:lnSpc>
                <a:spcPts val="2400"/>
              </a:lnSpc>
              <a:spcBef>
                <a:spcPts val="0"/>
              </a:spcBef>
              <a:buFont typeface="Wingdings" pitchFamily="2" charset="2"/>
              <a:buChar char="ü"/>
            </a:pPr>
            <a:r>
              <a:rPr lang="en-GB" sz="1800" b="1" dirty="0">
                <a:solidFill>
                  <a:srgbClr val="DF591C"/>
                </a:solidFill>
                <a:latin typeface="Arial" panose="020B0604020202020204" pitchFamily="34" charset="0"/>
                <a:cs typeface="Arial" panose="020B0604020202020204" pitchFamily="34" charset="0"/>
              </a:rPr>
              <a:t>Personalise activities to increase confidence</a:t>
            </a:r>
          </a:p>
          <a:p>
            <a:pPr marL="0" indent="0">
              <a:lnSpc>
                <a:spcPts val="2400"/>
              </a:lnSpc>
              <a:spcBef>
                <a:spcPts val="0"/>
              </a:spcBef>
              <a:buNone/>
            </a:pPr>
            <a:endParaRPr lang="en-GB" sz="2400" dirty="0">
              <a:solidFill>
                <a:srgbClr val="565A5C"/>
              </a:solidFill>
              <a:latin typeface="Arial" panose="020B0604020202020204" pitchFamily="34" charset="0"/>
              <a:cs typeface="Arial" panose="020B0604020202020204" pitchFamily="34" charset="0"/>
            </a:endParaRPr>
          </a:p>
          <a:p>
            <a:pPr marL="0" indent="0">
              <a:lnSpc>
                <a:spcPts val="2400"/>
              </a:lnSpc>
              <a:spcBef>
                <a:spcPts val="0"/>
              </a:spcBef>
              <a:spcAft>
                <a:spcPts val="600"/>
              </a:spcAft>
              <a:buNone/>
            </a:pPr>
            <a:r>
              <a:rPr lang="en-GB" sz="2000" b="1" dirty="0">
                <a:solidFill>
                  <a:srgbClr val="565A5C"/>
                </a:solidFill>
                <a:latin typeface="Arial" panose="020B0604020202020204" pitchFamily="34" charset="0"/>
                <a:cs typeface="Arial" panose="020B0604020202020204" pitchFamily="34" charset="0"/>
              </a:rPr>
              <a:t>Parent group 4 (10%)</a:t>
            </a:r>
          </a:p>
          <a:p>
            <a:pPr marL="342000" indent="-342000">
              <a:lnSpc>
                <a:spcPts val="2400"/>
              </a:lnSpc>
              <a:spcBef>
                <a:spcPts val="0"/>
              </a:spcBef>
            </a:pPr>
            <a:r>
              <a:rPr lang="en-GB" sz="1800" dirty="0">
                <a:solidFill>
                  <a:srgbClr val="565A5C"/>
                </a:solidFill>
                <a:latin typeface="Arial" panose="020B0604020202020204" pitchFamily="34" charset="0"/>
                <a:cs typeface="Arial" panose="020B0604020202020204" pitchFamily="34" charset="0"/>
              </a:rPr>
              <a:t>Receptive to engagement but format of careers provision may not be suitable</a:t>
            </a:r>
          </a:p>
          <a:p>
            <a:pPr marL="342000" indent="-342000">
              <a:lnSpc>
                <a:spcPts val="2400"/>
              </a:lnSpc>
              <a:spcBef>
                <a:spcPts val="0"/>
              </a:spcBef>
              <a:buFont typeface="Wingdings" pitchFamily="2" charset="2"/>
              <a:buChar char="ü"/>
            </a:pPr>
            <a:r>
              <a:rPr lang="en-GB" sz="1800" b="1" dirty="0">
                <a:solidFill>
                  <a:srgbClr val="DF591C"/>
                </a:solidFill>
                <a:latin typeface="Arial" panose="020B0604020202020204" pitchFamily="34" charset="0"/>
                <a:cs typeface="Arial" panose="020B0604020202020204" pitchFamily="34" charset="0"/>
              </a:rPr>
              <a:t>Personalise events and offer small-group activities</a:t>
            </a:r>
          </a:p>
          <a:p>
            <a:endParaRPr lang="en-GB" sz="2000" dirty="0">
              <a:latin typeface="Franklin Gothic Book" panose="020B0503020102020204" pitchFamily="34" charset="0"/>
            </a:endParaRPr>
          </a:p>
          <a:p>
            <a:pPr marL="0" indent="0">
              <a:buNone/>
            </a:pPr>
            <a:endParaRPr lang="en-US" dirty="0"/>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sp>
        <p:nvSpPr>
          <p:cNvPr id="11" name="TextBox 10">
            <a:extLst>
              <a:ext uri="{FF2B5EF4-FFF2-40B4-BE49-F238E27FC236}">
                <a16:creationId xmlns:a16="http://schemas.microsoft.com/office/drawing/2014/main" id="{9F8298B4-8B4E-3441-8227-B57F8D724E58}"/>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Learnings from new research</a:t>
            </a:r>
          </a:p>
        </p:txBody>
      </p:sp>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5" name="TextBox 4">
            <a:extLst>
              <a:ext uri="{FF2B5EF4-FFF2-40B4-BE49-F238E27FC236}">
                <a16:creationId xmlns:a16="http://schemas.microsoft.com/office/drawing/2014/main" id="{317FD1B9-8C1F-4FA4-B4AD-F44A22708A5A}"/>
              </a:ext>
            </a:extLst>
          </p:cNvPr>
          <p:cNvSpPr txBox="1"/>
          <p:nvPr/>
        </p:nvSpPr>
        <p:spPr>
          <a:xfrm>
            <a:off x="471134" y="2361600"/>
            <a:ext cx="5984530" cy="3607398"/>
          </a:xfrm>
          <a:prstGeom prst="rect">
            <a:avLst/>
          </a:prstGeom>
          <a:noFill/>
        </p:spPr>
        <p:txBody>
          <a:bodyPr wrap="square" rtlCol="0">
            <a:spAutoFit/>
          </a:bodyPr>
          <a:lstStyle/>
          <a:p>
            <a:pPr lvl="0">
              <a:lnSpc>
                <a:spcPts val="2400"/>
              </a:lnSpc>
              <a:spcAft>
                <a:spcPts val="600"/>
              </a:spcAft>
            </a:pPr>
            <a:r>
              <a:rPr lang="en-GB" sz="2000" b="1" dirty="0">
                <a:solidFill>
                  <a:srgbClr val="565A5C"/>
                </a:solidFill>
                <a:latin typeface="Arial" panose="020B0604020202020204" pitchFamily="34" charset="0"/>
                <a:cs typeface="Arial" panose="020B0604020202020204" pitchFamily="34" charset="0"/>
              </a:rPr>
              <a:t>Parent group 1 (38%)</a:t>
            </a:r>
          </a:p>
          <a:p>
            <a:pPr marL="342000" lvl="0" indent="-342900">
              <a:lnSpc>
                <a:spcPts val="2400"/>
              </a:lnSpc>
              <a:buFont typeface="Arial" panose="020B0604020202020204" pitchFamily="34" charset="0"/>
              <a:buChar char="•"/>
            </a:pPr>
            <a:r>
              <a:rPr lang="en-GB" dirty="0">
                <a:solidFill>
                  <a:srgbClr val="565A5C"/>
                </a:solidFill>
                <a:latin typeface="Arial" panose="020B0604020202020204" pitchFamily="34" charset="0"/>
                <a:cs typeface="Arial" panose="020B0604020202020204" pitchFamily="34" charset="0"/>
              </a:rPr>
              <a:t>Happy to be involved by school/college but content to take a back seat</a:t>
            </a:r>
          </a:p>
          <a:p>
            <a:pPr marL="342000" lvl="0" indent="-342900">
              <a:lnSpc>
                <a:spcPts val="2400"/>
              </a:lnSpc>
              <a:buFont typeface="Arial" panose="020B0604020202020204" pitchFamily="34" charset="0"/>
              <a:buChar char="•"/>
            </a:pPr>
            <a:r>
              <a:rPr lang="en-GB" dirty="0">
                <a:solidFill>
                  <a:srgbClr val="565A5C"/>
                </a:solidFill>
                <a:latin typeface="Arial" panose="020B0604020202020204" pitchFamily="34" charset="0"/>
                <a:cs typeface="Arial" panose="020B0604020202020204" pitchFamily="34" charset="0"/>
              </a:rPr>
              <a:t>Strong parent-child relationships</a:t>
            </a:r>
            <a:endParaRPr lang="en-GB" b="1" dirty="0">
              <a:solidFill>
                <a:srgbClr val="565A5C"/>
              </a:solidFill>
              <a:latin typeface="Arial" panose="020B0604020202020204" pitchFamily="34" charset="0"/>
              <a:cs typeface="Arial" panose="020B0604020202020204" pitchFamily="34" charset="0"/>
            </a:endParaRPr>
          </a:p>
          <a:p>
            <a:pPr marL="342000" lvl="0" indent="-342900">
              <a:lnSpc>
                <a:spcPts val="2400"/>
              </a:lnSpc>
              <a:buFont typeface="Wingdings" pitchFamily="2" charset="2"/>
              <a:buChar char="ü"/>
            </a:pPr>
            <a:r>
              <a:rPr lang="en-GB" b="1" dirty="0">
                <a:solidFill>
                  <a:srgbClr val="DF591C"/>
                </a:solidFill>
                <a:latin typeface="Arial" panose="020B0604020202020204" pitchFamily="34" charset="0"/>
                <a:cs typeface="Arial" panose="020B0604020202020204" pitchFamily="34" charset="0"/>
              </a:rPr>
              <a:t>Help them understand the importance of their role</a:t>
            </a:r>
          </a:p>
          <a:p>
            <a:pPr marL="342000" lvl="0">
              <a:lnSpc>
                <a:spcPts val="2400"/>
              </a:lnSpc>
            </a:pPr>
            <a:endParaRPr lang="en-GB" sz="2000" b="1" dirty="0">
              <a:solidFill>
                <a:srgbClr val="565A5C"/>
              </a:solidFill>
              <a:latin typeface="Arial" panose="020B0604020202020204" pitchFamily="34" charset="0"/>
              <a:cs typeface="Arial" panose="020B0604020202020204" pitchFamily="34" charset="0"/>
            </a:endParaRPr>
          </a:p>
          <a:p>
            <a:pPr lvl="0">
              <a:lnSpc>
                <a:spcPts val="2400"/>
              </a:lnSpc>
              <a:spcAft>
                <a:spcPts val="600"/>
              </a:spcAft>
            </a:pPr>
            <a:r>
              <a:rPr lang="en-GB" sz="2000" b="1" dirty="0">
                <a:solidFill>
                  <a:srgbClr val="565A5C"/>
                </a:solidFill>
                <a:latin typeface="Arial" panose="020B0604020202020204" pitchFamily="34" charset="0"/>
                <a:cs typeface="Arial" panose="020B0604020202020204" pitchFamily="34" charset="0"/>
              </a:rPr>
              <a:t>Parent group 2 (30%)</a:t>
            </a:r>
          </a:p>
          <a:p>
            <a:pPr marL="342000" lvl="0" indent="-342900">
              <a:lnSpc>
                <a:spcPts val="2400"/>
              </a:lnSpc>
              <a:buFont typeface="Arial" panose="020B0604020202020204" pitchFamily="34" charset="0"/>
              <a:buChar char="•"/>
            </a:pPr>
            <a:r>
              <a:rPr lang="en-GB" dirty="0">
                <a:solidFill>
                  <a:srgbClr val="565A5C"/>
                </a:solidFill>
                <a:latin typeface="Arial" panose="020B0604020202020204" pitchFamily="34" charset="0"/>
                <a:cs typeface="Arial" panose="020B0604020202020204" pitchFamily="34" charset="0"/>
              </a:rPr>
              <a:t>Highly engaged in children’s decision-making</a:t>
            </a:r>
          </a:p>
          <a:p>
            <a:pPr marL="342000" lvl="0" indent="-342900">
              <a:lnSpc>
                <a:spcPts val="2400"/>
              </a:lnSpc>
              <a:buFont typeface="Arial" panose="020B0604020202020204" pitchFamily="34" charset="0"/>
              <a:buChar char="•"/>
            </a:pPr>
            <a:r>
              <a:rPr lang="en-GB" dirty="0">
                <a:solidFill>
                  <a:srgbClr val="565A5C"/>
                </a:solidFill>
                <a:latin typeface="Arial" panose="020B0604020202020204" pitchFamily="34" charset="0"/>
                <a:cs typeface="Arial" panose="020B0604020202020204" pitchFamily="34" charset="0"/>
              </a:rPr>
              <a:t>Often educated to university or degree level</a:t>
            </a:r>
          </a:p>
          <a:p>
            <a:pPr marL="342000" lvl="0" indent="-342900">
              <a:lnSpc>
                <a:spcPts val="2400"/>
              </a:lnSpc>
              <a:buFont typeface="Arial" panose="020B0604020202020204" pitchFamily="34" charset="0"/>
              <a:buChar char="•"/>
            </a:pPr>
            <a:r>
              <a:rPr lang="en-GB" dirty="0">
                <a:solidFill>
                  <a:srgbClr val="565A5C"/>
                </a:solidFill>
                <a:latin typeface="Arial" panose="020B0604020202020204" pitchFamily="34" charset="0"/>
                <a:cs typeface="Arial" panose="020B0604020202020204" pitchFamily="34" charset="0"/>
              </a:rPr>
              <a:t>Some misconceptions about options today</a:t>
            </a:r>
            <a:endParaRPr lang="en-GB" b="1" dirty="0">
              <a:solidFill>
                <a:srgbClr val="565A5C"/>
              </a:solidFill>
              <a:latin typeface="Arial" panose="020B0604020202020204" pitchFamily="34" charset="0"/>
              <a:cs typeface="Arial" panose="020B0604020202020204" pitchFamily="34" charset="0"/>
            </a:endParaRPr>
          </a:p>
          <a:p>
            <a:pPr marL="342000" lvl="0" indent="-342900">
              <a:lnSpc>
                <a:spcPts val="2400"/>
              </a:lnSpc>
              <a:buFont typeface="Wingdings" pitchFamily="2" charset="2"/>
              <a:buChar char="ü"/>
            </a:pPr>
            <a:r>
              <a:rPr lang="en-GB" b="1" dirty="0">
                <a:solidFill>
                  <a:srgbClr val="DF591C"/>
                </a:solidFill>
                <a:latin typeface="Arial" panose="020B0604020202020204" pitchFamily="34" charset="0"/>
                <a:cs typeface="Arial" panose="020B0604020202020204" pitchFamily="34" charset="0"/>
              </a:rPr>
              <a:t>Engage fully and work to dispel myths</a:t>
            </a:r>
          </a:p>
        </p:txBody>
      </p:sp>
      <p:sp>
        <p:nvSpPr>
          <p:cNvPr id="12" name="TextBox 11">
            <a:extLst>
              <a:ext uri="{FF2B5EF4-FFF2-40B4-BE49-F238E27FC236}">
                <a16:creationId xmlns:a16="http://schemas.microsoft.com/office/drawing/2014/main" id="{F01CCC6A-213C-BB4E-98AB-47A38ACB1812}"/>
              </a:ext>
            </a:extLst>
          </p:cNvPr>
          <p:cNvSpPr txBox="1"/>
          <p:nvPr/>
        </p:nvSpPr>
        <p:spPr>
          <a:xfrm>
            <a:off x="471134" y="1587600"/>
            <a:ext cx="6441945" cy="749757"/>
          </a:xfrm>
          <a:prstGeom prst="rect">
            <a:avLst/>
          </a:prstGeom>
          <a:noFill/>
        </p:spPr>
        <p:txBody>
          <a:bodyPr wrap="square" rtlCol="0">
            <a:spAutoFit/>
          </a:bodyPr>
          <a:lstStyle/>
          <a:p>
            <a:pPr lvl="0">
              <a:lnSpc>
                <a:spcPct val="115000"/>
              </a:lnSpc>
            </a:pPr>
            <a:r>
              <a:rPr lang="en-GB" sz="2800" b="1" dirty="0">
                <a:solidFill>
                  <a:srgbClr val="DF591C"/>
                </a:solidFill>
                <a:latin typeface="Arial" panose="020B0604020202020204" pitchFamily="34" charset="0"/>
                <a:cs typeface="Arial" panose="020B0604020202020204" pitchFamily="34" charset="0"/>
              </a:rPr>
              <a:t>Reaching different parent groups</a:t>
            </a:r>
            <a:br>
              <a:rPr lang="en-GB" sz="1200" b="1" dirty="0">
                <a:latin typeface="Arial" panose="020B0604020202020204" pitchFamily="34" charset="0"/>
                <a:cs typeface="Arial" panose="020B0604020202020204" pitchFamily="34" charset="0"/>
              </a:rPr>
            </a:br>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9606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411DA4B-24E7-8240-8293-58FE518289AC}"/>
              </a:ext>
            </a:extLst>
          </p:cNvPr>
          <p:cNvSpPr>
            <a:spLocks noGrp="1"/>
          </p:cNvSpPr>
          <p:nvPr>
            <p:ph type="title"/>
          </p:nvPr>
        </p:nvSpPr>
        <p:spPr>
          <a:xfrm>
            <a:off x="1386000" y="1587600"/>
            <a:ext cx="10744200" cy="423642"/>
          </a:xfrm>
        </p:spPr>
        <p:txBody>
          <a:bodyPr anchor="t">
            <a:noAutofit/>
          </a:bodyPr>
          <a:lstStyle/>
          <a:p>
            <a:r>
              <a:rPr lang="en-GB" sz="2800" b="1" dirty="0">
                <a:solidFill>
                  <a:srgbClr val="DF591C"/>
                </a:solidFill>
                <a:latin typeface="Arial" panose="020B0604020202020204" pitchFamily="34" charset="0"/>
                <a:cs typeface="Arial" panose="020B0604020202020204" pitchFamily="34" charset="0"/>
              </a:rPr>
              <a:t>Good parental engagement recommendations</a:t>
            </a:r>
            <a:endParaRPr lang="en-US" sz="2800" dirty="0"/>
          </a:p>
        </p:txBody>
      </p:sp>
      <p:sp>
        <p:nvSpPr>
          <p:cNvPr id="9" name="Content Placeholder 8">
            <a:extLst>
              <a:ext uri="{FF2B5EF4-FFF2-40B4-BE49-F238E27FC236}">
                <a16:creationId xmlns:a16="http://schemas.microsoft.com/office/drawing/2014/main" id="{D44B3ABE-3B31-154F-8D74-39A5213E818E}"/>
              </a:ext>
            </a:extLst>
          </p:cNvPr>
          <p:cNvSpPr>
            <a:spLocks noGrp="1"/>
          </p:cNvSpPr>
          <p:nvPr>
            <p:ph sz="half" idx="2"/>
          </p:nvPr>
        </p:nvSpPr>
        <p:spPr>
          <a:xfrm>
            <a:off x="1385999" y="2361600"/>
            <a:ext cx="4731669" cy="4351338"/>
          </a:xfrm>
        </p:spPr>
        <p:txBody>
          <a:bodyPr>
            <a:normAutofit/>
          </a:bodyPr>
          <a:lstStyle/>
          <a:p>
            <a:pPr marL="414000" indent="-414000">
              <a:lnSpc>
                <a:spcPts val="2400"/>
              </a:lnSpc>
              <a:spcBef>
                <a:spcPts val="0"/>
              </a:spcBef>
              <a:spcAft>
                <a:spcPts val="600"/>
              </a:spcAft>
              <a:buFont typeface="+mj-lt"/>
              <a:buAutoNum type="arabicPeriod"/>
            </a:pPr>
            <a:r>
              <a:rPr lang="en-US" sz="2000" dirty="0">
                <a:solidFill>
                  <a:srgbClr val="565A5C"/>
                </a:solidFill>
                <a:latin typeface="Arial" panose="020B0604020202020204" pitchFamily="34" charset="0"/>
                <a:cs typeface="Arial" panose="020B0604020202020204" pitchFamily="34" charset="0"/>
              </a:rPr>
              <a:t>Provide timely careers information</a:t>
            </a:r>
          </a:p>
          <a:p>
            <a:pPr marL="414000" indent="-414000">
              <a:lnSpc>
                <a:spcPts val="2400"/>
              </a:lnSpc>
              <a:spcBef>
                <a:spcPts val="0"/>
              </a:spcBef>
              <a:spcAft>
                <a:spcPts val="600"/>
              </a:spcAft>
              <a:buFont typeface="+mj-lt"/>
              <a:buAutoNum type="arabicPeriod"/>
            </a:pPr>
            <a:r>
              <a:rPr lang="en-US" sz="2000" dirty="0">
                <a:solidFill>
                  <a:srgbClr val="565A5C"/>
                </a:solidFill>
                <a:latin typeface="Arial" panose="020B0604020202020204" pitchFamily="34" charset="0"/>
                <a:cs typeface="Arial" panose="020B0604020202020204" pitchFamily="34" charset="0"/>
              </a:rPr>
              <a:t>Build on current parental engagement</a:t>
            </a:r>
          </a:p>
          <a:p>
            <a:pPr marL="414000" indent="-414000">
              <a:lnSpc>
                <a:spcPts val="2400"/>
              </a:lnSpc>
              <a:spcBef>
                <a:spcPts val="0"/>
              </a:spcBef>
              <a:spcAft>
                <a:spcPts val="600"/>
              </a:spcAft>
              <a:buFont typeface="+mj-lt"/>
              <a:buAutoNum type="arabicPeriod"/>
            </a:pPr>
            <a:r>
              <a:rPr lang="en-US" sz="2000" dirty="0">
                <a:solidFill>
                  <a:srgbClr val="565A5C"/>
                </a:solidFill>
                <a:latin typeface="Arial" panose="020B0604020202020204" pitchFamily="34" charset="0"/>
                <a:cs typeface="Arial" panose="020B0604020202020204" pitchFamily="34" charset="0"/>
              </a:rPr>
              <a:t>Co-create with parents</a:t>
            </a:r>
          </a:p>
          <a:p>
            <a:pPr marL="414000" indent="-414000">
              <a:lnSpc>
                <a:spcPts val="2400"/>
              </a:lnSpc>
              <a:spcBef>
                <a:spcPts val="0"/>
              </a:spcBef>
              <a:spcAft>
                <a:spcPts val="600"/>
              </a:spcAft>
              <a:buFont typeface="+mj-lt"/>
              <a:buAutoNum type="arabicPeriod"/>
            </a:pPr>
            <a:r>
              <a:rPr lang="en-US" sz="2000" dirty="0">
                <a:solidFill>
                  <a:srgbClr val="565A5C"/>
                </a:solidFill>
                <a:latin typeface="Arial" panose="020B0604020202020204" pitchFamily="34" charset="0"/>
                <a:cs typeface="Arial" panose="020B0604020202020204" pitchFamily="34" charset="0"/>
              </a:rPr>
              <a:t>Create a parent-friendly environment</a:t>
            </a:r>
          </a:p>
          <a:p>
            <a:pPr marL="414000" indent="-414000">
              <a:lnSpc>
                <a:spcPts val="2400"/>
              </a:lnSpc>
              <a:spcBef>
                <a:spcPts val="0"/>
              </a:spcBef>
              <a:spcAft>
                <a:spcPts val="600"/>
              </a:spcAft>
              <a:buFont typeface="+mj-lt"/>
              <a:buAutoNum type="arabicPeriod"/>
            </a:pPr>
            <a:r>
              <a:rPr lang="en-US" sz="2000" dirty="0">
                <a:solidFill>
                  <a:srgbClr val="565A5C"/>
                </a:solidFill>
                <a:latin typeface="Arial" panose="020B0604020202020204" pitchFamily="34" charset="0"/>
                <a:cs typeface="Arial" panose="020B0604020202020204" pitchFamily="34" charset="0"/>
              </a:rPr>
              <a:t>Build trust with socially-disadvantaged families</a:t>
            </a:r>
          </a:p>
          <a:p>
            <a:pPr marL="414000" indent="-414000">
              <a:lnSpc>
                <a:spcPts val="2400"/>
              </a:lnSpc>
              <a:spcBef>
                <a:spcPts val="0"/>
              </a:spcBef>
              <a:spcAft>
                <a:spcPts val="600"/>
              </a:spcAft>
              <a:buFont typeface="+mj-lt"/>
              <a:buAutoNum type="arabicPeriod"/>
            </a:pPr>
            <a:r>
              <a:rPr lang="en-US" sz="2000" dirty="0">
                <a:solidFill>
                  <a:srgbClr val="565A5C"/>
                </a:solidFill>
                <a:latin typeface="Arial" panose="020B0604020202020204" pitchFamily="34" charset="0"/>
                <a:cs typeface="Arial" panose="020B0604020202020204" pitchFamily="34" charset="0"/>
              </a:rPr>
              <a:t>Refocus careers activities to involve parents</a:t>
            </a:r>
          </a:p>
        </p:txBody>
      </p:sp>
      <p:sp>
        <p:nvSpPr>
          <p:cNvPr id="8" name="Rectangle 7">
            <a:extLst>
              <a:ext uri="{FF2B5EF4-FFF2-40B4-BE49-F238E27FC236}">
                <a16:creationId xmlns:a16="http://schemas.microsoft.com/office/drawing/2014/main" id="{7538CD7E-05FF-D346-A570-7EE41AD4A57E}"/>
              </a:ext>
            </a:extLst>
          </p:cNvPr>
          <p:cNvSpPr/>
          <p:nvPr/>
        </p:nvSpPr>
        <p:spPr>
          <a:xfrm>
            <a:off x="0" y="0"/>
            <a:ext cx="12192000" cy="1113518"/>
          </a:xfrm>
          <a:prstGeom prst="rect">
            <a:avLst/>
          </a:prstGeom>
          <a:solidFill>
            <a:srgbClr val="162A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0" name="Picture 9">
            <a:extLst>
              <a:ext uri="{FF2B5EF4-FFF2-40B4-BE49-F238E27FC236}">
                <a16:creationId xmlns:a16="http://schemas.microsoft.com/office/drawing/2014/main" id="{74504B1D-EC05-2347-A6C3-D4B1399B966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68000" y="256846"/>
            <a:ext cx="914400" cy="599825"/>
          </a:xfrm>
          <a:prstGeom prst="rect">
            <a:avLst/>
          </a:prstGeom>
        </p:spPr>
      </p:pic>
      <p:sp>
        <p:nvSpPr>
          <p:cNvPr id="11" name="TextBox 10">
            <a:extLst>
              <a:ext uri="{FF2B5EF4-FFF2-40B4-BE49-F238E27FC236}">
                <a16:creationId xmlns:a16="http://schemas.microsoft.com/office/drawing/2014/main" id="{9F8298B4-8B4E-3441-8227-B57F8D724E58}"/>
              </a:ext>
            </a:extLst>
          </p:cNvPr>
          <p:cNvSpPr txBox="1"/>
          <p:nvPr/>
        </p:nvSpPr>
        <p:spPr>
          <a:xfrm>
            <a:off x="475200" y="475200"/>
            <a:ext cx="5642469" cy="369332"/>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Learnings from new research</a:t>
            </a:r>
          </a:p>
        </p:txBody>
      </p:sp>
      <p:cxnSp>
        <p:nvCxnSpPr>
          <p:cNvPr id="13" name="Straight Connector 12">
            <a:extLst>
              <a:ext uri="{FF2B5EF4-FFF2-40B4-BE49-F238E27FC236}">
                <a16:creationId xmlns:a16="http://schemas.microsoft.com/office/drawing/2014/main" id="{49CF389D-2E90-834C-A856-CFD71A5D6781}"/>
              </a:ext>
            </a:extLst>
          </p:cNvPr>
          <p:cNvCxnSpPr/>
          <p:nvPr/>
        </p:nvCxnSpPr>
        <p:spPr>
          <a:xfrm>
            <a:off x="598714" y="6188529"/>
            <a:ext cx="10994571" cy="0"/>
          </a:xfrm>
          <a:prstGeom prst="line">
            <a:avLst/>
          </a:prstGeom>
          <a:ln>
            <a:solidFill>
              <a:srgbClr val="2733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AC9437B-BCDA-2447-9DD2-E2983D08F70E}"/>
              </a:ext>
            </a:extLst>
          </p:cNvPr>
          <p:cNvSpPr txBox="1"/>
          <p:nvPr/>
        </p:nvSpPr>
        <p:spPr>
          <a:xfrm>
            <a:off x="4582633" y="4444409"/>
            <a:ext cx="184731" cy="369332"/>
          </a:xfrm>
          <a:prstGeom prst="rect">
            <a:avLst/>
          </a:prstGeom>
          <a:noFill/>
        </p:spPr>
        <p:txBody>
          <a:bodyPr wrap="none" rtlCol="0">
            <a:spAutoFit/>
          </a:bodyPr>
          <a:lstStyle/>
          <a:p>
            <a:endParaRPr lang="en-US"/>
          </a:p>
        </p:txBody>
      </p:sp>
      <p:sp>
        <p:nvSpPr>
          <p:cNvPr id="12" name="TextBox 11">
            <a:extLst>
              <a:ext uri="{FF2B5EF4-FFF2-40B4-BE49-F238E27FC236}">
                <a16:creationId xmlns:a16="http://schemas.microsoft.com/office/drawing/2014/main" id="{5951F4BF-E4D5-F149-B1A4-ADFB62E42E61}"/>
              </a:ext>
            </a:extLst>
          </p:cNvPr>
          <p:cNvSpPr txBox="1"/>
          <p:nvPr/>
        </p:nvSpPr>
        <p:spPr>
          <a:xfrm>
            <a:off x="6489642" y="2361600"/>
            <a:ext cx="4731668" cy="2292935"/>
          </a:xfrm>
          <a:prstGeom prst="rect">
            <a:avLst/>
          </a:prstGeom>
          <a:noFill/>
        </p:spPr>
        <p:txBody>
          <a:bodyPr wrap="square" rtlCol="0">
            <a:spAutoFit/>
          </a:bodyPr>
          <a:lstStyle/>
          <a:p>
            <a:pPr marL="414000" indent="-414000">
              <a:lnSpc>
                <a:spcPts val="2400"/>
              </a:lnSpc>
              <a:spcAft>
                <a:spcPts val="600"/>
              </a:spcAft>
              <a:buFont typeface="+mj-lt"/>
              <a:buAutoNum type="arabicPeriod" startAt="7"/>
            </a:pPr>
            <a:r>
              <a:rPr lang="en-US" sz="2000" dirty="0">
                <a:solidFill>
                  <a:srgbClr val="565A5C"/>
                </a:solidFill>
                <a:latin typeface="Arial" panose="020B0604020202020204" pitchFamily="34" charset="0"/>
                <a:cs typeface="Arial" panose="020B0604020202020204" pitchFamily="34" charset="0"/>
              </a:rPr>
              <a:t>Stimulate family conversations</a:t>
            </a:r>
          </a:p>
          <a:p>
            <a:pPr marL="414000" indent="-414000">
              <a:lnSpc>
                <a:spcPts val="2400"/>
              </a:lnSpc>
              <a:spcAft>
                <a:spcPts val="600"/>
              </a:spcAft>
              <a:buFont typeface="+mj-lt"/>
              <a:buAutoNum type="arabicPeriod" startAt="7"/>
            </a:pPr>
            <a:r>
              <a:rPr lang="en-US" sz="2000" dirty="0">
                <a:solidFill>
                  <a:srgbClr val="565A5C"/>
                </a:solidFill>
                <a:latin typeface="Arial" panose="020B0604020202020204" pitchFamily="34" charset="0"/>
                <a:cs typeface="Arial" panose="020B0604020202020204" pitchFamily="34" charset="0"/>
              </a:rPr>
              <a:t>Combine home and school</a:t>
            </a:r>
          </a:p>
          <a:p>
            <a:pPr marL="414000" indent="-414000">
              <a:lnSpc>
                <a:spcPts val="2400"/>
              </a:lnSpc>
              <a:spcAft>
                <a:spcPts val="600"/>
              </a:spcAft>
              <a:buFont typeface="+mj-lt"/>
              <a:buAutoNum type="arabicPeriod" startAt="7"/>
            </a:pPr>
            <a:r>
              <a:rPr lang="en-US" sz="2000" dirty="0">
                <a:solidFill>
                  <a:srgbClr val="565A5C"/>
                </a:solidFill>
                <a:latin typeface="Arial" panose="020B0604020202020204" pitchFamily="34" charset="0"/>
                <a:cs typeface="Arial" panose="020B0604020202020204" pitchFamily="34" charset="0"/>
              </a:rPr>
              <a:t>Offer a blended delivery</a:t>
            </a:r>
          </a:p>
          <a:p>
            <a:pPr marL="414000" indent="-414000">
              <a:lnSpc>
                <a:spcPts val="2400"/>
              </a:lnSpc>
              <a:spcAft>
                <a:spcPts val="600"/>
              </a:spcAft>
              <a:buFont typeface="+mj-lt"/>
              <a:buAutoNum type="arabicPeriod" startAt="7"/>
            </a:pPr>
            <a:r>
              <a:rPr lang="en-US" sz="2000" dirty="0">
                <a:solidFill>
                  <a:srgbClr val="565A5C"/>
                </a:solidFill>
                <a:latin typeface="Arial" panose="020B0604020202020204" pitchFamily="34" charset="0"/>
                <a:cs typeface="Arial" panose="020B0604020202020204" pitchFamily="34" charset="0"/>
              </a:rPr>
              <a:t>Draw on parents as a resource</a:t>
            </a:r>
          </a:p>
          <a:p>
            <a:pPr marL="414000" indent="-414000">
              <a:lnSpc>
                <a:spcPts val="2400"/>
              </a:lnSpc>
              <a:spcAft>
                <a:spcPts val="600"/>
              </a:spcAft>
              <a:buFont typeface="+mj-lt"/>
              <a:buAutoNum type="arabicPeriod" startAt="7"/>
            </a:pPr>
            <a:r>
              <a:rPr lang="en-US" sz="2000" dirty="0">
                <a:solidFill>
                  <a:srgbClr val="565A5C"/>
                </a:solidFill>
                <a:latin typeface="Arial" panose="020B0604020202020204" pitchFamily="34" charset="0"/>
                <a:cs typeface="Arial" panose="020B0604020202020204" pitchFamily="34" charset="0"/>
              </a:rPr>
              <a:t> Involve the senior leadership team</a:t>
            </a:r>
          </a:p>
          <a:p>
            <a:endParaRPr lang="en-US" dirty="0"/>
          </a:p>
        </p:txBody>
      </p:sp>
    </p:spTree>
    <p:extLst>
      <p:ext uri="{BB962C8B-B14F-4D97-AF65-F5344CB8AC3E}">
        <p14:creationId xmlns:p14="http://schemas.microsoft.com/office/powerpoint/2010/main" val="19146354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marL="342900" marR="0" indent="-342900"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kumimoji="0" sz="2000" b="0" i="0" u="none" strike="noStrike" kern="1200" cap="none" spc="0" normalizeH="0" baseline="0" noProof="0" dirty="0">
            <a:ln>
              <a:noFill/>
            </a:ln>
            <a:solidFill>
              <a:srgbClr val="575757"/>
            </a:solidFill>
            <a:effectLst/>
            <a:highlight>
              <a:srgbClr val="FFFF00"/>
            </a:highlight>
            <a:uLnTx/>
            <a:uFillTx/>
            <a:latin typeface="Franklin Gothic Book" panose="020B0503020102020204" pitchFamily="34" charset="0"/>
            <a:ea typeface="Times New Roman" panose="02020603050405020304" pitchFamily="18" charset="0"/>
            <a:cs typeface="Calibri" panose="020F050202020403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5c323eb9-42bf-4c5f-9fdb-2be1ed835cc9" ContentTypeId="0x0101005349523CC1896445A8482293E4E1B23E01" PreviousValue="fals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ocumentDate xmlns="b2ee2435-268c-497f-8d3e-cec60d8d0625">2020-12-04T14:37:22Z</DocumentDate>
    <FromIndexerChoice xmlns="b2ee2435-268c-497f-8d3e-cec60d8d0625">No</FromIndexerChoice>
    <FromEgami xmlns="b2ee2435-268c-497f-8d3e-cec60d8d0625">No</FromEgami>
    <RelatedEmail xmlns="b2ee2435-268c-497f-8d3e-cec60d8d0625">
      <Url xsi:nil="true"/>
      <Description xsi:nil="true"/>
    </RelatedEmail>
    <Trust xmlns="b2ee2435-268c-497f-8d3e-cec60d8d0625" xsi:nil="true"/>
    <ScannedDate xmlns="b2ee2435-268c-497f-8d3e-cec60d8d0625" xsi:nil="true"/>
    <DocumentType xmlns="b2ee2435-268c-497f-8d3e-cec60d8d0625" xsi:nil="true"/>
    <DocumentDescription xmlns="b2ee2435-268c-497f-8d3e-cec60d8d0625" xsi:nil="true"/>
    <DocumentComments xmlns="b2ee2435-268c-497f-8d3e-cec60d8d0625"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cument Indexed" ma:contentTypeID="0x0101005349523CC1896445A8482293E4E1B23E010045C8F06370B6744B88B59D912899A556" ma:contentTypeVersion="63" ma:contentTypeDescription="" ma:contentTypeScope="" ma:versionID="fc9043bdd1f1f204766d879ea8b468f9">
  <xsd:schema xmlns:xsd="http://www.w3.org/2001/XMLSchema" xmlns:xs="http://www.w3.org/2001/XMLSchema" xmlns:p="http://schemas.microsoft.com/office/2006/metadata/properties" xmlns:ns2="b2ee2435-268c-497f-8d3e-cec60d8d0625" targetNamespace="http://schemas.microsoft.com/office/2006/metadata/properties" ma:root="true" ma:fieldsID="f5c8dad5685f76172512e3f63199d7d1" ns2:_="">
    <xsd:import namespace="b2ee2435-268c-497f-8d3e-cec60d8d0625"/>
    <xsd:element name="properties">
      <xsd:complexType>
        <xsd:sequence>
          <xsd:element name="documentManagement">
            <xsd:complexType>
              <xsd:all>
                <xsd:element ref="ns2:Trust" minOccurs="0"/>
                <xsd:element ref="ns2:DocumentType" minOccurs="0"/>
                <xsd:element ref="ns2:DocumentDate" minOccurs="0"/>
                <xsd:element ref="ns2:DocumentDescription" minOccurs="0"/>
                <xsd:element ref="ns2:DocumentComments" minOccurs="0"/>
                <xsd:element ref="ns2:RelatedEmail" minOccurs="0"/>
                <xsd:element ref="ns2:FromIndexerChoice" minOccurs="0"/>
                <xsd:element ref="ns2:FromEgami" minOccurs="0"/>
                <xsd:element ref="ns2:Scanned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ee2435-268c-497f-8d3e-cec60d8d0625" elementFormDefault="qualified">
    <xsd:import namespace="http://schemas.microsoft.com/office/2006/documentManagement/types"/>
    <xsd:import namespace="http://schemas.microsoft.com/office/infopath/2007/PartnerControls"/>
    <xsd:element name="Trust" ma:index="2" nillable="true" ma:displayName="Trust" ma:format="Dropdown" ma:internalName="Trust">
      <xsd:simpleType>
        <xsd:restriction base="dms:Choice">
          <xsd:enumeration value="Alan &amp; Babette Sainsbury Charitable Fund"/>
          <xsd:enumeration value="Ashden Awards"/>
          <xsd:enumeration value="Ashden Trust"/>
          <xsd:enumeration value="Elizabeth Clark Charitable Trust"/>
          <xsd:enumeration value="Gatsby Africa"/>
          <xsd:enumeration value="Gatsby Charitable Foundation"/>
          <xsd:enumeration value="Gatsby Education"/>
          <xsd:enumeration value="Glass-House Trust"/>
          <xsd:enumeration value="Headley Trust"/>
          <xsd:enumeration value="Indigo Trust"/>
          <xsd:enumeration value="J J Charitable Trust"/>
          <xsd:enumeration value="Jerusalem Productions Ltd"/>
          <xsd:enumeration value="Jerusalem Trust"/>
          <xsd:enumeration value="Kay Kendall Leukaemia Fund"/>
          <xsd:enumeration value="Linbury Trust"/>
          <xsd:enumeration value="Lisa Sainsbury"/>
          <xsd:enumeration value="Mark Leonard Trust"/>
          <xsd:enumeration value="Monument Historic Buildings Trust"/>
          <xsd:enumeration value="Monument Trust"/>
          <xsd:enumeration value="Museums &amp; Galleries for Headley"/>
          <xsd:enumeration value="Staples Trust"/>
          <xsd:enumeration value="Tedworth Charitable Trust"/>
          <xsd:enumeration value="The Woolbeding Charity"/>
          <xsd:enumeration value="Three Guineas Trust"/>
          <xsd:enumeration value="True Colours Trust"/>
          <xsd:enumeration value="Woodward Charitable Trust"/>
        </xsd:restriction>
      </xsd:simpleType>
    </xsd:element>
    <xsd:element name="DocumentType" ma:index="3" nillable="true" ma:displayName="Document Type" ma:format="Dropdown" ma:internalName="DocumentType">
      <xsd:simpleType>
        <xsd:restriction base="dms:Choice">
          <xsd:enumeration value="Finance: Accounts"/>
          <xsd:enumeration value="Finance: Admin"/>
          <xsd:enumeration value="Finance: Budget"/>
          <xsd:enumeration value="Finance: Capital Commitments"/>
          <xsd:enumeration value="Finance: Cash"/>
          <xsd:enumeration value="Finance: CCIP"/>
          <xsd:enumeration value="Finance: Ch Commission Return"/>
          <xsd:enumeration value="Finance: Charity Comm Corr"/>
          <xsd:enumeration value="Finance: Charity/Tax Return"/>
          <xsd:enumeration value="Finance: Cheque Request"/>
          <xsd:enumeration value="Finance: Companies Hse Return"/>
          <xsd:enumeration value="Finance: Corporation Tax"/>
          <xsd:enumeration value="Finance: Creditors"/>
          <xsd:enumeration value="Finance: Debtors/Income"/>
          <xsd:enumeration value="Finance: Deed of Appointment"/>
          <xsd:enumeration value="Finance: Deed of Gift"/>
          <xsd:enumeration value="Finance: Deed of Resignation"/>
          <xsd:enumeration value="Finance: Deed of Retirement"/>
          <xsd:enumeration value="Finance: Donations"/>
          <xsd:enumeration value="Finance: Fixed Assets"/>
          <xsd:enumeration value="Finance: Gift Aid"/>
          <xsd:enumeration value="Finance: Investments"/>
          <xsd:enumeration value="Finance: JS Share Move"/>
          <xsd:enumeration value="Finance: Memorandum &amp; Arts"/>
          <xsd:enumeration value="Finance: P + L Schedules"/>
          <xsd:enumeration value="Finance: P/Y Accounts"/>
          <xsd:enumeration value="Finance: Queries"/>
          <xsd:enumeration value="Finance: Resolutions"/>
          <xsd:enumeration value="Finance: Royalty Statements"/>
          <xsd:enumeration value="Finance: Salaries"/>
          <xsd:enumeration value="Finance: Shares Gift"/>
          <xsd:enumeration value="Finance: Spit B/S"/>
          <xsd:enumeration value="Finance: SSAF"/>
          <xsd:enumeration value="Finance: Statutory"/>
          <xsd:enumeration value="Finance: Summary"/>
          <xsd:enumeration value="Finance: Sundry"/>
          <xsd:enumeration value="Finance: TB/Audit trails"/>
          <xsd:enumeration value="Finance: Trust Deed"/>
          <xsd:enumeration value="Finance: Valuation Report"/>
          <xsd:enumeration value="Finance: Valuations"/>
          <xsd:enumeration value="General: Accounts"/>
          <xsd:enumeration value="General: Agenda"/>
          <xsd:enumeration value="General: Agenda Item"/>
          <xsd:enumeration value="General: Agenda Papers"/>
          <xsd:enumeration value="General: Application"/>
          <xsd:enumeration value="General: Award Letter"/>
          <xsd:enumeration value="General: Bundle"/>
          <xsd:enumeration value="General: Certificate"/>
          <xsd:enumeration value="General: Confirmation of Transfer"/>
          <xsd:enumeration value="General: Contract"/>
          <xsd:enumeration value="General: Email"/>
          <xsd:enumeration value="General: Email Attachment"/>
          <xsd:enumeration value="General: Email In"/>
          <xsd:enumeration value="General: Email Out"/>
          <xsd:enumeration value="General: Extract of Minute"/>
          <xsd:enumeration value="General: Fax In"/>
          <xsd:enumeration value="General: Fax Out"/>
          <xsd:enumeration value="General: File note"/>
          <xsd:enumeration value="General: Finance"/>
          <xsd:enumeration value="General: General"/>
          <xsd:enumeration value="General: Grant Acceptance"/>
          <xsd:enumeration value="General: Grant Input Form"/>
          <xsd:enumeration value="General: Invoice"/>
          <xsd:enumeration value="General: Lease Agreement"/>
          <xsd:enumeration value="General: Letter"/>
          <xsd:enumeration value="General: Letter Encl. Cheque"/>
          <xsd:enumeration value="General: Letter In"/>
          <xsd:enumeration value="General: Letter Out"/>
          <xsd:enumeration value="General: Manual"/>
          <xsd:enumeration value="General: Meeting"/>
          <xsd:enumeration value="General: Memo"/>
          <xsd:enumeration value="General: Minutes"/>
          <xsd:enumeration value="General: News Article"/>
          <xsd:enumeration value="General: Note"/>
          <xsd:enumeration value="General: Order"/>
          <xsd:enumeration value="General: Original Proposal"/>
          <xsd:enumeration value="General: Other"/>
          <xsd:enumeration value="General: Policy Document"/>
          <xsd:enumeration value="General: Presentation"/>
          <xsd:enumeration value="General: Progress Report"/>
          <xsd:enumeration value="General: Quote"/>
          <xsd:enumeration value="General: Receipt"/>
          <xsd:enumeration value="General: Registration Document"/>
          <xsd:enumeration value="General: Report"/>
          <xsd:enumeration value="General: Request for Info"/>
          <xsd:enumeration value="General: Request for Payment"/>
          <xsd:enumeration value="General: Research"/>
          <xsd:enumeration value="General: Spreadsheet"/>
          <xsd:enumeration value="General: Trustees Paper"/>
          <xsd:enumeration value="Personnel: Contract of Employment"/>
          <xsd:enumeration value="Personnel: CV"/>
          <xsd:enumeration value="Personnel: Email"/>
          <xsd:enumeration value="Personnel: Interview Assessment Form"/>
          <xsd:enumeration value="Personnel: Letters"/>
          <xsd:enumeration value="Personnel: Medical Screening"/>
          <xsd:enumeration value="Personnel: Offer Letter"/>
          <xsd:enumeration value="Personnel: Other"/>
          <xsd:enumeration value="Personnel: Recruitment Form"/>
          <xsd:enumeration value="Personnel: References"/>
        </xsd:restriction>
      </xsd:simpleType>
    </xsd:element>
    <xsd:element name="DocumentDate" ma:index="4" nillable="true" ma:displayName="Document Date" ma:default="[today]" ma:format="DateOnly" ma:internalName="DocumentDate">
      <xsd:simpleType>
        <xsd:restriction base="dms:DateTime"/>
      </xsd:simpleType>
    </xsd:element>
    <xsd:element name="DocumentDescription" ma:index="5" nillable="true" ma:displayName="Document Description" ma:internalName="DocumentDescription">
      <xsd:simpleType>
        <xsd:restriction base="dms:Text">
          <xsd:maxLength value="255"/>
        </xsd:restriction>
      </xsd:simpleType>
    </xsd:element>
    <xsd:element name="DocumentComments" ma:index="6" nillable="true" ma:displayName="Document Comments" ma:internalName="DocumentComments">
      <xsd:simpleType>
        <xsd:restriction base="dms:Note">
          <xsd:maxLength value="255"/>
        </xsd:restriction>
      </xsd:simpleType>
    </xsd:element>
    <xsd:element name="RelatedEmail" ma:index="7" nillable="true" ma:displayName="Related Email" ma:format="Hyperlink" ma:internalName="RelatedEmail">
      <xsd:complexType>
        <xsd:complexContent>
          <xsd:extension base="dms:URL">
            <xsd:sequence>
              <xsd:element name="Url" type="dms:ValidUrl" minOccurs="0" nillable="true"/>
              <xsd:element name="Description" type="xsd:string" nillable="true"/>
            </xsd:sequence>
          </xsd:extension>
        </xsd:complexContent>
      </xsd:complexType>
    </xsd:element>
    <xsd:element name="FromIndexerChoice" ma:index="8" nillable="true" ma:displayName="From Indexer?" ma:default="No" ma:format="Dropdown" ma:internalName="FromIndexerChoice">
      <xsd:simpleType>
        <xsd:restriction base="dms:Choice">
          <xsd:enumeration value="No"/>
          <xsd:enumeration value="Yes"/>
        </xsd:restriction>
      </xsd:simpleType>
    </xsd:element>
    <xsd:element name="FromEgami" ma:index="9" nillable="true" ma:displayName="From Egami?" ma:default="No" ma:format="Dropdown" ma:internalName="FromEgami">
      <xsd:simpleType>
        <xsd:restriction base="dms:Choice">
          <xsd:enumeration value="No"/>
          <xsd:enumeration value="Yes"/>
        </xsd:restriction>
      </xsd:simpleType>
    </xsd:element>
    <xsd:element name="ScannedDate" ma:index="10" nillable="true" ma:displayName="Scanned Date" ma:format="DateOnly" ma:internalName="Scanned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F70F970-CBDA-410F-873C-06FAFA3FB60D}">
  <ds:schemaRefs>
    <ds:schemaRef ds:uri="Microsoft.SharePoint.Taxonomy.ContentTypeSync"/>
  </ds:schemaRefs>
</ds:datastoreItem>
</file>

<file path=customXml/itemProps2.xml><?xml version="1.0" encoding="utf-8"?>
<ds:datastoreItem xmlns:ds="http://schemas.openxmlformats.org/officeDocument/2006/customXml" ds:itemID="{0677707A-6C27-4A47-AF52-54ED3806B2C3}">
  <ds:schemaRefs>
    <ds:schemaRef ds:uri="http://schemas.microsoft.com/sharepoint/v3/contenttype/forms"/>
  </ds:schemaRefs>
</ds:datastoreItem>
</file>

<file path=customXml/itemProps3.xml><?xml version="1.0" encoding="utf-8"?>
<ds:datastoreItem xmlns:ds="http://schemas.openxmlformats.org/officeDocument/2006/customXml" ds:itemID="{6107A465-D1B3-4C2D-8AD4-CCBD4DE58D98}">
  <ds:schemaRefs>
    <ds:schemaRef ds:uri="http://schemas.microsoft.com/office/2006/metadata/properties"/>
    <ds:schemaRef ds:uri="http://schemas.microsoft.com/office/infopath/2007/PartnerControls"/>
    <ds:schemaRef ds:uri="b2ee2435-268c-497f-8d3e-cec60d8d0625"/>
  </ds:schemaRefs>
</ds:datastoreItem>
</file>

<file path=customXml/itemProps4.xml><?xml version="1.0" encoding="utf-8"?>
<ds:datastoreItem xmlns:ds="http://schemas.openxmlformats.org/officeDocument/2006/customXml" ds:itemID="{085A9535-4055-46E9-87C4-EB48F4BB91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ee2435-268c-497f-8d3e-cec60d8d06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2190</TotalTime>
  <Words>2893</Words>
  <Application>Microsoft Office PowerPoint</Application>
  <PresentationFormat>Widescreen</PresentationFormat>
  <Paragraphs>254</Paragraphs>
  <Slides>22</Slides>
  <Notes>16</Notes>
  <HiddenSlides>0</HiddenSlides>
  <MMClips>3</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22</vt:i4>
      </vt:variant>
    </vt:vector>
  </HeadingPairs>
  <TitlesOfParts>
    <vt:vector size="30" baseType="lpstr">
      <vt:lpstr>Arial</vt:lpstr>
      <vt:lpstr>Calibri</vt:lpstr>
      <vt:lpstr>Calibri Light</vt:lpstr>
      <vt:lpstr>Franklin Gothic Book</vt:lpstr>
      <vt:lpstr>Symbol</vt:lpstr>
      <vt:lpstr>Wingdings</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Good parental engagement recommendations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Developing our approach to parental engagement</vt:lpstr>
      <vt:lpstr>Our parental engagement offer for 2021</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Kelly Dillon</cp:lastModifiedBy>
  <cp:revision>167</cp:revision>
  <dcterms:created xsi:type="dcterms:W3CDTF">2020-09-09T12:12:41Z</dcterms:created>
  <dcterms:modified xsi:type="dcterms:W3CDTF">2021-09-14T09:25:49Z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0x0101005349523CC1896445A8482293E4E1B23E010045C8F06370B6744B88B59D912899A556</vt:lpwstr>
  </property>
</Properties>
</file>